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6.xml" ContentType="application/vnd.openxmlformats-officedocument.theme+xml"/>
  <Override PartName="/ppt/slideLayouts/slideLayout19.xml" ContentType="application/vnd.openxmlformats-officedocument.presentationml.slideLayout+xml"/>
  <Override PartName="/ppt/theme/theme7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8.xml" ContentType="application/vnd.openxmlformats-officedocument.theme+xml"/>
  <Override PartName="/ppt/slideLayouts/slideLayout25.xml" ContentType="application/vnd.openxmlformats-officedocument.presentationml.slideLayout+xml"/>
  <Override PartName="/ppt/theme/theme9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10.xml" ContentType="application/vnd.openxmlformats-officedocument.theme+xml"/>
  <Override PartName="/ppt/slideLayouts/slideLayout31.xml" ContentType="application/vnd.openxmlformats-officedocument.presentationml.slideLayout+xml"/>
  <Override PartName="/ppt/theme/theme11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theme/theme15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6.xml" ContentType="application/vnd.openxmlformats-officedocument.theme+xml"/>
  <Override PartName="/ppt/slideLayouts/slideLayout49.xml" ContentType="application/vnd.openxmlformats-officedocument.presentationml.slideLayout+xml"/>
  <Override PartName="/ppt/theme/theme17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6"/>
    <p:sldMasterId id="2147483658" r:id="rId7"/>
    <p:sldMasterId id="2147483673" r:id="rId8"/>
    <p:sldMasterId id="2147483675" r:id="rId9"/>
    <p:sldMasterId id="2147483681" r:id="rId10"/>
    <p:sldMasterId id="2147483683" r:id="rId11"/>
    <p:sldMasterId id="2147483689" r:id="rId12"/>
    <p:sldMasterId id="2147483691" r:id="rId13"/>
    <p:sldMasterId id="2147483697" r:id="rId14"/>
    <p:sldMasterId id="2147483699" r:id="rId15"/>
    <p:sldMasterId id="2147483705" r:id="rId16"/>
    <p:sldMasterId id="2147483707" r:id="rId17"/>
    <p:sldMasterId id="2147483713" r:id="rId18"/>
    <p:sldMasterId id="2147483715" r:id="rId19"/>
    <p:sldMasterId id="2147483721" r:id="rId20"/>
    <p:sldMasterId id="2147483723" r:id="rId21"/>
    <p:sldMasterId id="2147483729" r:id="rId22"/>
    <p:sldMasterId id="2147483731" r:id="rId23"/>
  </p:sldMasterIdLst>
  <p:notesMasterIdLst>
    <p:notesMasterId r:id="rId49"/>
  </p:notesMasterIdLst>
  <p:sldIdLst>
    <p:sldId id="257" r:id="rId24"/>
    <p:sldId id="282" r:id="rId25"/>
    <p:sldId id="284" r:id="rId26"/>
    <p:sldId id="272" r:id="rId27"/>
    <p:sldId id="280" r:id="rId28"/>
    <p:sldId id="273" r:id="rId29"/>
    <p:sldId id="274" r:id="rId30"/>
    <p:sldId id="285" r:id="rId31"/>
    <p:sldId id="275" r:id="rId32"/>
    <p:sldId id="281" r:id="rId33"/>
    <p:sldId id="263" r:id="rId34"/>
    <p:sldId id="265" r:id="rId35"/>
    <p:sldId id="278" r:id="rId36"/>
    <p:sldId id="277" r:id="rId37"/>
    <p:sldId id="276" r:id="rId38"/>
    <p:sldId id="264" r:id="rId39"/>
    <p:sldId id="268" r:id="rId40"/>
    <p:sldId id="286" r:id="rId41"/>
    <p:sldId id="289" r:id="rId42"/>
    <p:sldId id="290" r:id="rId43"/>
    <p:sldId id="291" r:id="rId44"/>
    <p:sldId id="292" r:id="rId45"/>
    <p:sldId id="288" r:id="rId46"/>
    <p:sldId id="287" r:id="rId47"/>
    <p:sldId id="283" r:id="rId48"/>
  </p:sldIdLst>
  <p:sldSz cx="9144000" cy="5715000" type="screen16x1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 Backlund" initials="MB" lastIdx="1" clrIdx="0">
    <p:extLst>
      <p:ext uri="{19B8F6BF-5375-455C-9EA6-DF929625EA0E}">
        <p15:presenceInfo xmlns:p15="http://schemas.microsoft.com/office/powerpoint/2012/main" userId="S::mari.backlund@eskilstuna.se::afd03efa-0eeb-4a12-96b0-5fcb79e5d04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73" autoAdjust="0"/>
  </p:normalViewPr>
  <p:slideViewPr>
    <p:cSldViewPr>
      <p:cViewPr varScale="1">
        <p:scale>
          <a:sx n="72" d="100"/>
          <a:sy n="72" d="100"/>
        </p:scale>
        <p:origin x="796" y="52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8.xml"/><Relationship Id="rId18" Type="http://schemas.openxmlformats.org/officeDocument/2006/relationships/slideMaster" Target="slideMasters/slideMaster13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6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commentAuthors" Target="commentAuthors.xml"/><Relationship Id="rId7" Type="http://schemas.openxmlformats.org/officeDocument/2006/relationships/slideMaster" Target="slideMasters/slideMaster2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1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6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theme" Target="theme/theme1.xml"/><Relationship Id="rId5" Type="http://schemas.openxmlformats.org/officeDocument/2006/relationships/customXml" Target="../customXml/item5.xml"/><Relationship Id="rId10" Type="http://schemas.openxmlformats.org/officeDocument/2006/relationships/slideMaster" Target="slideMasters/slideMaster5.xml"/><Relationship Id="rId19" Type="http://schemas.openxmlformats.org/officeDocument/2006/relationships/slideMaster" Target="slideMasters/slideMaster14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4.xml"/><Relationship Id="rId14" Type="http://schemas.openxmlformats.org/officeDocument/2006/relationships/slideMaster" Target="slideMasters/slideMaster9.xml"/><Relationship Id="rId22" Type="http://schemas.openxmlformats.org/officeDocument/2006/relationships/slideMaster" Target="slideMasters/slideMaster17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8" Type="http://schemas.openxmlformats.org/officeDocument/2006/relationships/slideMaster" Target="slideMasters/slideMaster3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7.xml"/><Relationship Id="rId17" Type="http://schemas.openxmlformats.org/officeDocument/2006/relationships/slideMaster" Target="slideMasters/slideMaster12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20" Type="http://schemas.openxmlformats.org/officeDocument/2006/relationships/slideMaster" Target="slideMasters/slideMaster15.xml"/><Relationship Id="rId41" Type="http://schemas.openxmlformats.org/officeDocument/2006/relationships/slide" Target="slides/slide18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5" Type="http://schemas.openxmlformats.org/officeDocument/2006/relationships/slideMaster" Target="slideMasters/slideMaster10.xml"/><Relationship Id="rId23" Type="http://schemas.openxmlformats.org/officeDocument/2006/relationships/slideMaster" Target="slideMasters/slideMaster18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98DD77-1E88-414E-B4EF-16EFF3943CA3}" type="datetimeFigureOut">
              <a:rPr lang="sv-SE" smtClean="0"/>
              <a:t>2021-06-03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444F65-94D5-41FA-AFA4-A07FCD33E1D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76845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EAB2517-930F-41B7-A518-539B784AF8AF}" type="slidenum">
              <a:rPr kumimoji="0" lang="sv-S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sv-S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554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B2517-930F-41B7-A518-539B784AF8AF}" type="slidenum">
              <a:rPr lang="sv-SE" smtClean="0"/>
              <a:t>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70229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B2517-930F-41B7-A518-539B784AF8AF}" type="slidenum">
              <a:rPr lang="sv-SE" smtClean="0"/>
              <a:t>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44656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8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2.xml"/></Relationships>
</file>

<file path=ppt/slideLayouts/_rels/slideLayout33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6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8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8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rubrik 13"/>
          <p:cNvSpPr>
            <a:spLocks noGrp="1"/>
          </p:cNvSpPr>
          <p:nvPr>
            <p:ph type="title"/>
          </p:nvPr>
        </p:nvSpPr>
        <p:spPr>
          <a:xfrm>
            <a:off x="457200" y="2025013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format</a:t>
            </a:r>
            <a:endParaRPr lang="sv-SE" dirty="0"/>
          </a:p>
        </p:txBody>
      </p:sp>
      <p:sp>
        <p:nvSpPr>
          <p:cNvPr id="15" name="Platshållare för text 14"/>
          <p:cNvSpPr>
            <a:spLocks noGrp="1"/>
          </p:cNvSpPr>
          <p:nvPr>
            <p:ph idx="1"/>
          </p:nvPr>
        </p:nvSpPr>
        <p:spPr>
          <a:xfrm>
            <a:off x="457200" y="2977514"/>
            <a:ext cx="8229600" cy="6600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034189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288000" indent="-288000">
              <a:lnSpc>
                <a:spcPts val="2200"/>
              </a:lnSpc>
              <a:spcBef>
                <a:spcPts val="600"/>
              </a:spcBef>
              <a:defRPr sz="2000"/>
            </a:lvl1pPr>
            <a:lvl2pPr>
              <a:lnSpc>
                <a:spcPts val="2200"/>
              </a:lnSpc>
              <a:spcBef>
                <a:spcPts val="600"/>
              </a:spcBef>
              <a:defRPr sz="2000"/>
            </a:lvl2pPr>
            <a:lvl3pPr marL="1143000" indent="-228600">
              <a:lnSpc>
                <a:spcPts val="22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 nivå ett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pic>
        <p:nvPicPr>
          <p:cNvPr id="7" name="Bildobjekt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16" r="39550"/>
          <a:stretch/>
        </p:blipFill>
        <p:spPr>
          <a:xfrm>
            <a:off x="7814807" y="0"/>
            <a:ext cx="1338992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600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>
              <a:defRPr sz="2000"/>
            </a:lvl2pPr>
            <a:lvl3pPr marL="1143000" indent="-228600"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</a:t>
            </a:r>
          </a:p>
        </p:txBody>
      </p:sp>
      <p:pic>
        <p:nvPicPr>
          <p:cNvPr id="7" name="Bildobjekt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16" r="39550"/>
          <a:stretch/>
        </p:blipFill>
        <p:spPr>
          <a:xfrm>
            <a:off x="7814807" y="0"/>
            <a:ext cx="1338992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940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716017" y="0"/>
            <a:ext cx="4427984" cy="481500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3"/>
            <a:ext cx="3959225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410079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flera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572000" y="497238"/>
            <a:ext cx="4392488" cy="2440271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4"/>
            <a:ext cx="3959225" cy="30003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8" name="Platshållare för bild 4"/>
          <p:cNvSpPr>
            <a:spLocks noGrp="1"/>
          </p:cNvSpPr>
          <p:nvPr>
            <p:ph type="pic" sz="quarter" idx="12"/>
          </p:nvPr>
        </p:nvSpPr>
        <p:spPr>
          <a:xfrm>
            <a:off x="6372200" y="3097528"/>
            <a:ext cx="2592288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10" name="Platshållare för bild 4"/>
          <p:cNvSpPr>
            <a:spLocks noGrp="1"/>
          </p:cNvSpPr>
          <p:nvPr>
            <p:ph type="pic" sz="quarter" idx="13"/>
          </p:nvPr>
        </p:nvSpPr>
        <p:spPr>
          <a:xfrm>
            <a:off x="4572000" y="3097527"/>
            <a:ext cx="1584000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232294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objekt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16" r="39550"/>
          <a:stretch/>
        </p:blipFill>
        <p:spPr>
          <a:xfrm>
            <a:off x="7814807" y="0"/>
            <a:ext cx="1338992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39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rubrik 13"/>
          <p:cNvSpPr>
            <a:spLocks noGrp="1"/>
          </p:cNvSpPr>
          <p:nvPr>
            <p:ph type="title"/>
          </p:nvPr>
        </p:nvSpPr>
        <p:spPr>
          <a:xfrm>
            <a:off x="457200" y="2025013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15" name="Platshållare för text 14"/>
          <p:cNvSpPr>
            <a:spLocks noGrp="1"/>
          </p:cNvSpPr>
          <p:nvPr>
            <p:ph idx="1"/>
          </p:nvPr>
        </p:nvSpPr>
        <p:spPr>
          <a:xfrm>
            <a:off x="457200" y="2977514"/>
            <a:ext cx="8229600" cy="6600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936509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288000" indent="-288000">
              <a:lnSpc>
                <a:spcPts val="2200"/>
              </a:lnSpc>
              <a:spcBef>
                <a:spcPts val="600"/>
              </a:spcBef>
              <a:defRPr sz="2000"/>
            </a:lvl1pPr>
            <a:lvl2pPr>
              <a:lnSpc>
                <a:spcPts val="2200"/>
              </a:lnSpc>
              <a:spcBef>
                <a:spcPts val="600"/>
              </a:spcBef>
              <a:defRPr sz="2000"/>
            </a:lvl2pPr>
            <a:lvl3pPr marL="1143000" indent="-228600">
              <a:lnSpc>
                <a:spcPts val="22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 nivå ett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pic>
        <p:nvPicPr>
          <p:cNvPr id="5" name="Bildobjekt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219" r="39819"/>
          <a:stretch/>
        </p:blipFill>
        <p:spPr>
          <a:xfrm>
            <a:off x="7808558" y="0"/>
            <a:ext cx="1335443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043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>
              <a:defRPr sz="2000"/>
            </a:lvl2pPr>
            <a:lvl3pPr marL="1143000" indent="-228600"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</a:t>
            </a:r>
          </a:p>
        </p:txBody>
      </p:sp>
      <p:pic>
        <p:nvPicPr>
          <p:cNvPr id="5" name="Bildobjekt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219" r="39819"/>
          <a:stretch/>
        </p:blipFill>
        <p:spPr>
          <a:xfrm>
            <a:off x="7808558" y="0"/>
            <a:ext cx="1335443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564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716017" y="0"/>
            <a:ext cx="4427984" cy="481500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3"/>
            <a:ext cx="3959225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648709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flera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572000" y="497238"/>
            <a:ext cx="4392488" cy="2440271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4"/>
            <a:ext cx="3959225" cy="30003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8" name="Platshållare för bild 4"/>
          <p:cNvSpPr>
            <a:spLocks noGrp="1"/>
          </p:cNvSpPr>
          <p:nvPr>
            <p:ph type="pic" sz="quarter" idx="12"/>
          </p:nvPr>
        </p:nvSpPr>
        <p:spPr>
          <a:xfrm>
            <a:off x="6372200" y="3097528"/>
            <a:ext cx="2592288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10" name="Platshållare för bild 4"/>
          <p:cNvSpPr>
            <a:spLocks noGrp="1"/>
          </p:cNvSpPr>
          <p:nvPr>
            <p:ph type="pic" sz="quarter" idx="13"/>
          </p:nvPr>
        </p:nvSpPr>
        <p:spPr>
          <a:xfrm>
            <a:off x="4572000" y="3097527"/>
            <a:ext cx="1584000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926215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219" r="39819"/>
          <a:stretch/>
        </p:blipFill>
        <p:spPr>
          <a:xfrm>
            <a:off x="7808558" y="0"/>
            <a:ext cx="1335443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3773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rubrik 13"/>
          <p:cNvSpPr>
            <a:spLocks noGrp="1"/>
          </p:cNvSpPr>
          <p:nvPr>
            <p:ph type="title"/>
          </p:nvPr>
        </p:nvSpPr>
        <p:spPr>
          <a:xfrm>
            <a:off x="457200" y="2025013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15" name="Platshållare för text 14"/>
          <p:cNvSpPr>
            <a:spLocks noGrp="1"/>
          </p:cNvSpPr>
          <p:nvPr>
            <p:ph idx="1"/>
          </p:nvPr>
        </p:nvSpPr>
        <p:spPr>
          <a:xfrm>
            <a:off x="457200" y="2977514"/>
            <a:ext cx="8229600" cy="6600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388952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288000" indent="-288000">
              <a:lnSpc>
                <a:spcPts val="2200"/>
              </a:lnSpc>
              <a:spcBef>
                <a:spcPts val="600"/>
              </a:spcBef>
              <a:defRPr sz="2000"/>
            </a:lvl1pPr>
            <a:lvl2pPr>
              <a:lnSpc>
                <a:spcPts val="2200"/>
              </a:lnSpc>
              <a:spcBef>
                <a:spcPts val="600"/>
              </a:spcBef>
              <a:defRPr sz="2000"/>
            </a:lvl2pPr>
            <a:lvl3pPr marL="1143000" indent="-228600">
              <a:lnSpc>
                <a:spcPts val="22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 nivå ett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pic>
        <p:nvPicPr>
          <p:cNvPr id="6" name="Bildobjekt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76" r="39810"/>
          <a:stretch/>
        </p:blipFill>
        <p:spPr>
          <a:xfrm>
            <a:off x="7808352" y="0"/>
            <a:ext cx="1334649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1117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>
              <a:defRPr sz="2000"/>
            </a:lvl2pPr>
            <a:lvl3pPr marL="1143000" indent="-228600"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</a:t>
            </a:r>
          </a:p>
        </p:txBody>
      </p:sp>
      <p:pic>
        <p:nvPicPr>
          <p:cNvPr id="6" name="Bildobjekt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76" r="39810"/>
          <a:stretch/>
        </p:blipFill>
        <p:spPr>
          <a:xfrm>
            <a:off x="7808352" y="0"/>
            <a:ext cx="1334649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3116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716017" y="0"/>
            <a:ext cx="4427984" cy="481500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3"/>
            <a:ext cx="3959225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5698578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flera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572000" y="497238"/>
            <a:ext cx="4392488" cy="2440271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4"/>
            <a:ext cx="3959225" cy="30003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8" name="Platshållare för bild 4"/>
          <p:cNvSpPr>
            <a:spLocks noGrp="1"/>
          </p:cNvSpPr>
          <p:nvPr>
            <p:ph type="pic" sz="quarter" idx="12"/>
          </p:nvPr>
        </p:nvSpPr>
        <p:spPr>
          <a:xfrm>
            <a:off x="6372200" y="3097528"/>
            <a:ext cx="2592288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10" name="Platshållare för bild 4"/>
          <p:cNvSpPr>
            <a:spLocks noGrp="1"/>
          </p:cNvSpPr>
          <p:nvPr>
            <p:ph type="pic" sz="quarter" idx="13"/>
          </p:nvPr>
        </p:nvSpPr>
        <p:spPr>
          <a:xfrm>
            <a:off x="4572000" y="3097527"/>
            <a:ext cx="1584000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9871241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76" r="39810"/>
          <a:stretch/>
        </p:blipFill>
        <p:spPr>
          <a:xfrm>
            <a:off x="7808352" y="0"/>
            <a:ext cx="1334649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233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rubrik 13"/>
          <p:cNvSpPr>
            <a:spLocks noGrp="1"/>
          </p:cNvSpPr>
          <p:nvPr>
            <p:ph type="title"/>
          </p:nvPr>
        </p:nvSpPr>
        <p:spPr>
          <a:xfrm>
            <a:off x="457200" y="2025013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15" name="Platshållare för text 14"/>
          <p:cNvSpPr>
            <a:spLocks noGrp="1"/>
          </p:cNvSpPr>
          <p:nvPr>
            <p:ph idx="1"/>
          </p:nvPr>
        </p:nvSpPr>
        <p:spPr>
          <a:xfrm>
            <a:off x="457200" y="2977514"/>
            <a:ext cx="8229600" cy="6600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967084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288000" indent="-288000">
              <a:lnSpc>
                <a:spcPts val="2200"/>
              </a:lnSpc>
              <a:spcBef>
                <a:spcPts val="600"/>
              </a:spcBef>
              <a:defRPr sz="2000"/>
            </a:lvl1pPr>
            <a:lvl2pPr>
              <a:lnSpc>
                <a:spcPts val="2200"/>
              </a:lnSpc>
              <a:spcBef>
                <a:spcPts val="600"/>
              </a:spcBef>
              <a:defRPr sz="2000"/>
            </a:lvl2pPr>
            <a:lvl3pPr marL="1143000" indent="-228600">
              <a:lnSpc>
                <a:spcPts val="22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 nivå ett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76" r="39847"/>
          <a:stretch/>
        </p:blipFill>
        <p:spPr>
          <a:xfrm>
            <a:off x="7810180" y="0"/>
            <a:ext cx="1333820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4139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>
              <a:defRPr sz="2000"/>
            </a:lvl2pPr>
            <a:lvl3pPr marL="1143000" indent="-228600"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</a:t>
            </a:r>
          </a:p>
        </p:txBody>
      </p:sp>
      <p:pic>
        <p:nvPicPr>
          <p:cNvPr id="5" name="Bildobjekt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76" r="39847"/>
          <a:stretch/>
        </p:blipFill>
        <p:spPr>
          <a:xfrm>
            <a:off x="7810180" y="0"/>
            <a:ext cx="1333820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2806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716017" y="0"/>
            <a:ext cx="4427984" cy="481500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3"/>
            <a:ext cx="3959225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5843409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flera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572000" y="497238"/>
            <a:ext cx="4392488" cy="2440271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4"/>
            <a:ext cx="3959225" cy="30003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8" name="Platshållare för bild 4"/>
          <p:cNvSpPr>
            <a:spLocks noGrp="1"/>
          </p:cNvSpPr>
          <p:nvPr>
            <p:ph type="pic" sz="quarter" idx="12"/>
          </p:nvPr>
        </p:nvSpPr>
        <p:spPr>
          <a:xfrm>
            <a:off x="6372200" y="3097528"/>
            <a:ext cx="2592288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10" name="Platshållare för bild 4"/>
          <p:cNvSpPr>
            <a:spLocks noGrp="1"/>
          </p:cNvSpPr>
          <p:nvPr>
            <p:ph type="pic" sz="quarter" idx="13"/>
          </p:nvPr>
        </p:nvSpPr>
        <p:spPr>
          <a:xfrm>
            <a:off x="4572000" y="3097527"/>
            <a:ext cx="1584000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2354751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76" r="39847"/>
          <a:stretch/>
        </p:blipFill>
        <p:spPr>
          <a:xfrm>
            <a:off x="7810180" y="0"/>
            <a:ext cx="1333820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4492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rubrik 13"/>
          <p:cNvSpPr>
            <a:spLocks noGrp="1"/>
          </p:cNvSpPr>
          <p:nvPr>
            <p:ph type="title"/>
          </p:nvPr>
        </p:nvSpPr>
        <p:spPr>
          <a:xfrm>
            <a:off x="457200" y="2025013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15" name="Platshållare för text 14"/>
          <p:cNvSpPr>
            <a:spLocks noGrp="1"/>
          </p:cNvSpPr>
          <p:nvPr>
            <p:ph idx="1"/>
          </p:nvPr>
        </p:nvSpPr>
        <p:spPr>
          <a:xfrm>
            <a:off x="457200" y="2977514"/>
            <a:ext cx="8229600" cy="6600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047259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288000" indent="-288000">
              <a:lnSpc>
                <a:spcPts val="2200"/>
              </a:lnSpc>
              <a:spcBef>
                <a:spcPts val="600"/>
              </a:spcBef>
              <a:defRPr sz="2000"/>
            </a:lvl1pPr>
            <a:lvl2pPr>
              <a:lnSpc>
                <a:spcPts val="2200"/>
              </a:lnSpc>
              <a:spcBef>
                <a:spcPts val="600"/>
              </a:spcBef>
              <a:defRPr sz="2000"/>
            </a:lvl2pPr>
            <a:lvl3pPr marL="1143000" indent="-228600">
              <a:lnSpc>
                <a:spcPts val="22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 nivå ett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pic>
        <p:nvPicPr>
          <p:cNvPr id="5" name="Bildobjekt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000" contrast="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76" r="39952"/>
          <a:stretch/>
        </p:blipFill>
        <p:spPr>
          <a:xfrm>
            <a:off x="7819556" y="239"/>
            <a:ext cx="1331478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1182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>
              <a:defRPr sz="2000"/>
            </a:lvl2pPr>
            <a:lvl3pPr marL="1143000" indent="-228600"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</a:t>
            </a:r>
          </a:p>
        </p:txBody>
      </p:sp>
      <p:pic>
        <p:nvPicPr>
          <p:cNvPr id="6" name="Bildobjekt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000" contrast="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76" r="39952"/>
          <a:stretch/>
        </p:blipFill>
        <p:spPr>
          <a:xfrm>
            <a:off x="7819556" y="239"/>
            <a:ext cx="1331478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9770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716017" y="0"/>
            <a:ext cx="4427984" cy="481500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3"/>
            <a:ext cx="3959225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6519145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flera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572000" y="497238"/>
            <a:ext cx="4392488" cy="2440271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4"/>
            <a:ext cx="3959225" cy="30003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8" name="Platshållare för bild 4"/>
          <p:cNvSpPr>
            <a:spLocks noGrp="1"/>
          </p:cNvSpPr>
          <p:nvPr>
            <p:ph type="pic" sz="quarter" idx="12"/>
          </p:nvPr>
        </p:nvSpPr>
        <p:spPr>
          <a:xfrm>
            <a:off x="6372200" y="3097528"/>
            <a:ext cx="2592288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10" name="Platshållare för bild 4"/>
          <p:cNvSpPr>
            <a:spLocks noGrp="1"/>
          </p:cNvSpPr>
          <p:nvPr>
            <p:ph type="pic" sz="quarter" idx="13"/>
          </p:nvPr>
        </p:nvSpPr>
        <p:spPr>
          <a:xfrm>
            <a:off x="4572000" y="3097527"/>
            <a:ext cx="1584000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781813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000" contrast="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76" r="39952"/>
          <a:stretch/>
        </p:blipFill>
        <p:spPr>
          <a:xfrm>
            <a:off x="7819556" y="239"/>
            <a:ext cx="1331478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8141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rubrik 13"/>
          <p:cNvSpPr>
            <a:spLocks noGrp="1"/>
          </p:cNvSpPr>
          <p:nvPr>
            <p:ph type="title"/>
          </p:nvPr>
        </p:nvSpPr>
        <p:spPr>
          <a:xfrm>
            <a:off x="457200" y="2025013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15" name="Platshållare för text 14"/>
          <p:cNvSpPr>
            <a:spLocks noGrp="1"/>
          </p:cNvSpPr>
          <p:nvPr>
            <p:ph idx="1"/>
          </p:nvPr>
        </p:nvSpPr>
        <p:spPr>
          <a:xfrm>
            <a:off x="457200" y="2977514"/>
            <a:ext cx="8229600" cy="6600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382989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288000" indent="-288000">
              <a:lnSpc>
                <a:spcPts val="2200"/>
              </a:lnSpc>
              <a:spcBef>
                <a:spcPts val="600"/>
              </a:spcBef>
              <a:defRPr sz="2000"/>
            </a:lvl1pPr>
            <a:lvl2pPr>
              <a:lnSpc>
                <a:spcPts val="2200"/>
              </a:lnSpc>
              <a:spcBef>
                <a:spcPts val="600"/>
              </a:spcBef>
              <a:defRPr sz="2000"/>
            </a:lvl2pPr>
            <a:lvl3pPr marL="1143000" indent="-228600">
              <a:lnSpc>
                <a:spcPts val="22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 nivå ett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9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66" r="40147"/>
          <a:stretch/>
        </p:blipFill>
        <p:spPr>
          <a:xfrm>
            <a:off x="7831175" y="-5078"/>
            <a:ext cx="1326923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2149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>
              <a:defRPr sz="2000"/>
            </a:lvl2pPr>
            <a:lvl3pPr marL="1143000" indent="-228600"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</a:t>
            </a:r>
          </a:p>
        </p:txBody>
      </p:sp>
      <p:pic>
        <p:nvPicPr>
          <p:cNvPr id="5" name="Bildobjekt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9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66" r="40147"/>
          <a:stretch/>
        </p:blipFill>
        <p:spPr>
          <a:xfrm>
            <a:off x="7831175" y="-5078"/>
            <a:ext cx="1326923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0591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716017" y="0"/>
            <a:ext cx="4427984" cy="481500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3"/>
            <a:ext cx="3959225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354978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flera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572000" y="497238"/>
            <a:ext cx="4392488" cy="2440271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4"/>
            <a:ext cx="3959225" cy="30003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8" name="Platshållare för bild 4"/>
          <p:cNvSpPr>
            <a:spLocks noGrp="1"/>
          </p:cNvSpPr>
          <p:nvPr>
            <p:ph type="pic" sz="quarter" idx="12"/>
          </p:nvPr>
        </p:nvSpPr>
        <p:spPr>
          <a:xfrm>
            <a:off x="6372200" y="3097528"/>
            <a:ext cx="2592288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10" name="Platshållare för bild 4"/>
          <p:cNvSpPr>
            <a:spLocks noGrp="1"/>
          </p:cNvSpPr>
          <p:nvPr>
            <p:ph type="pic" sz="quarter" idx="13"/>
          </p:nvPr>
        </p:nvSpPr>
        <p:spPr>
          <a:xfrm>
            <a:off x="4572000" y="3097527"/>
            <a:ext cx="1584000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7766843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9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66" r="40147"/>
          <a:stretch/>
        </p:blipFill>
        <p:spPr>
          <a:xfrm>
            <a:off x="7831175" y="-5078"/>
            <a:ext cx="1326923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01874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rubrik 13"/>
          <p:cNvSpPr>
            <a:spLocks noGrp="1"/>
          </p:cNvSpPr>
          <p:nvPr>
            <p:ph type="title"/>
          </p:nvPr>
        </p:nvSpPr>
        <p:spPr>
          <a:xfrm>
            <a:off x="457200" y="2025013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15" name="Platshållare för text 14"/>
          <p:cNvSpPr>
            <a:spLocks noGrp="1"/>
          </p:cNvSpPr>
          <p:nvPr>
            <p:ph idx="1"/>
          </p:nvPr>
        </p:nvSpPr>
        <p:spPr>
          <a:xfrm>
            <a:off x="457200" y="2977514"/>
            <a:ext cx="8229600" cy="6600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32569572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288000" indent="-288000">
              <a:lnSpc>
                <a:spcPts val="2200"/>
              </a:lnSpc>
              <a:spcBef>
                <a:spcPts val="600"/>
              </a:spcBef>
              <a:defRPr sz="2000"/>
            </a:lvl1pPr>
            <a:lvl2pPr>
              <a:lnSpc>
                <a:spcPts val="2200"/>
              </a:lnSpc>
              <a:spcBef>
                <a:spcPts val="600"/>
              </a:spcBef>
              <a:defRPr sz="2000"/>
            </a:lvl2pPr>
            <a:lvl3pPr marL="1143000" indent="-228600">
              <a:lnSpc>
                <a:spcPts val="22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 nivå ett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pic>
        <p:nvPicPr>
          <p:cNvPr id="5" name="Bildobjekt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63" r="40031"/>
          <a:stretch/>
        </p:blipFill>
        <p:spPr>
          <a:xfrm>
            <a:off x="7812204" y="0"/>
            <a:ext cx="1331797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9349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>
              <a:defRPr sz="2000"/>
            </a:lvl2pPr>
            <a:lvl3pPr marL="1143000" indent="-228600"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</a:t>
            </a:r>
          </a:p>
        </p:txBody>
      </p:sp>
      <p:pic>
        <p:nvPicPr>
          <p:cNvPr id="6" name="Bildobjekt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63" r="40031"/>
          <a:stretch/>
        </p:blipFill>
        <p:spPr>
          <a:xfrm>
            <a:off x="7812204" y="0"/>
            <a:ext cx="1331797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80750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716017" y="0"/>
            <a:ext cx="4427984" cy="481500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3"/>
            <a:ext cx="3959225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9719425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flera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572000" y="497238"/>
            <a:ext cx="4392488" cy="2440271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4"/>
            <a:ext cx="3959225" cy="30003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8" name="Platshållare för bild 4"/>
          <p:cNvSpPr>
            <a:spLocks noGrp="1"/>
          </p:cNvSpPr>
          <p:nvPr>
            <p:ph type="pic" sz="quarter" idx="12"/>
          </p:nvPr>
        </p:nvSpPr>
        <p:spPr>
          <a:xfrm>
            <a:off x="6372200" y="3097528"/>
            <a:ext cx="2592288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10" name="Platshållare för bild 4"/>
          <p:cNvSpPr>
            <a:spLocks noGrp="1"/>
          </p:cNvSpPr>
          <p:nvPr>
            <p:ph type="pic" sz="quarter" idx="13"/>
          </p:nvPr>
        </p:nvSpPr>
        <p:spPr>
          <a:xfrm>
            <a:off x="4572000" y="3097527"/>
            <a:ext cx="1584000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153503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63" r="40031"/>
          <a:stretch/>
        </p:blipFill>
        <p:spPr>
          <a:xfrm>
            <a:off x="7812204" y="0"/>
            <a:ext cx="1331797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0764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rubrik 13"/>
          <p:cNvSpPr>
            <a:spLocks noGrp="1"/>
          </p:cNvSpPr>
          <p:nvPr>
            <p:ph type="title"/>
          </p:nvPr>
        </p:nvSpPr>
        <p:spPr>
          <a:xfrm>
            <a:off x="457200" y="2025013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Klicka här för att ändra format</a:t>
            </a:r>
          </a:p>
        </p:txBody>
      </p:sp>
      <p:sp>
        <p:nvSpPr>
          <p:cNvPr id="15" name="Platshållare för text 14"/>
          <p:cNvSpPr>
            <a:spLocks noGrp="1"/>
          </p:cNvSpPr>
          <p:nvPr>
            <p:ph idx="1"/>
          </p:nvPr>
        </p:nvSpPr>
        <p:spPr>
          <a:xfrm>
            <a:off x="457200" y="2977514"/>
            <a:ext cx="8229600" cy="6600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ctr"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6143996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288000" indent="-288000">
              <a:lnSpc>
                <a:spcPts val="2200"/>
              </a:lnSpc>
              <a:spcBef>
                <a:spcPts val="600"/>
              </a:spcBef>
              <a:defRPr sz="2000"/>
            </a:lvl1pPr>
            <a:lvl2pPr>
              <a:lnSpc>
                <a:spcPts val="2200"/>
              </a:lnSpc>
              <a:spcBef>
                <a:spcPts val="600"/>
              </a:spcBef>
              <a:defRPr sz="2000"/>
            </a:lvl2pPr>
            <a:lvl3pPr marL="1143000" indent="-228600">
              <a:lnSpc>
                <a:spcPts val="22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 nivå ett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68" r="40005"/>
          <a:stretch/>
        </p:blipFill>
        <p:spPr>
          <a:xfrm>
            <a:off x="7817050" y="3323"/>
            <a:ext cx="1332453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5568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>
              <a:defRPr sz="2000"/>
            </a:lvl2pPr>
            <a:lvl3pPr marL="1143000" indent="-228600"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</a:t>
            </a:r>
          </a:p>
        </p:txBody>
      </p:sp>
      <p:pic>
        <p:nvPicPr>
          <p:cNvPr id="5" name="Bildobjekt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68" r="40005"/>
          <a:stretch/>
        </p:blipFill>
        <p:spPr>
          <a:xfrm>
            <a:off x="7817050" y="3323"/>
            <a:ext cx="1332453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7033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716017" y="0"/>
            <a:ext cx="4427984" cy="481500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3"/>
            <a:ext cx="3959225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410580074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flera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572000" y="497238"/>
            <a:ext cx="4392488" cy="2440271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4"/>
            <a:ext cx="3959225" cy="30003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8" name="Platshållare för bild 4"/>
          <p:cNvSpPr>
            <a:spLocks noGrp="1"/>
          </p:cNvSpPr>
          <p:nvPr>
            <p:ph type="pic" sz="quarter" idx="12"/>
          </p:nvPr>
        </p:nvSpPr>
        <p:spPr>
          <a:xfrm>
            <a:off x="6372200" y="3097528"/>
            <a:ext cx="2592288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10" name="Platshållare för bild 4"/>
          <p:cNvSpPr>
            <a:spLocks noGrp="1"/>
          </p:cNvSpPr>
          <p:nvPr>
            <p:ph type="pic" sz="quarter" idx="13"/>
          </p:nvPr>
        </p:nvSpPr>
        <p:spPr>
          <a:xfrm>
            <a:off x="4572000" y="3097527"/>
            <a:ext cx="1584000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7168723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68" r="40005"/>
          <a:stretch/>
        </p:blipFill>
        <p:spPr>
          <a:xfrm>
            <a:off x="7817050" y="3323"/>
            <a:ext cx="1332453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84262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rubrik 13"/>
          <p:cNvSpPr>
            <a:spLocks noGrp="1"/>
          </p:cNvSpPr>
          <p:nvPr>
            <p:ph type="title"/>
          </p:nvPr>
        </p:nvSpPr>
        <p:spPr>
          <a:xfrm>
            <a:off x="457200" y="2025013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15" name="Platshållare för text 14"/>
          <p:cNvSpPr>
            <a:spLocks noGrp="1"/>
          </p:cNvSpPr>
          <p:nvPr>
            <p:ph idx="1"/>
          </p:nvPr>
        </p:nvSpPr>
        <p:spPr>
          <a:xfrm>
            <a:off x="457200" y="2977514"/>
            <a:ext cx="8229600" cy="6600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614099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288000" indent="-288000">
              <a:lnSpc>
                <a:spcPts val="2200"/>
              </a:lnSpc>
              <a:spcBef>
                <a:spcPts val="600"/>
              </a:spcBef>
              <a:defRPr sz="2000"/>
            </a:lvl1pPr>
            <a:lvl2pPr>
              <a:lnSpc>
                <a:spcPts val="2200"/>
              </a:lnSpc>
              <a:spcBef>
                <a:spcPts val="600"/>
              </a:spcBef>
              <a:defRPr sz="2000"/>
            </a:lvl2pPr>
            <a:lvl3pPr marL="1143000" indent="-228600">
              <a:lnSpc>
                <a:spcPts val="22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 nivå ett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07" r="40136"/>
          <a:stretch/>
        </p:blipFill>
        <p:spPr>
          <a:xfrm>
            <a:off x="7815874" y="0"/>
            <a:ext cx="1328127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6018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942143"/>
            <a:ext cx="8229600" cy="828435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467544" y="1777380"/>
            <a:ext cx="8219256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>
              <a:defRPr sz="2000"/>
            </a:lvl2pPr>
            <a:lvl3pPr marL="1143000" indent="-228600">
              <a:buFont typeface="Wingdings" panose="05000000000000000000" pitchFamily="2" charset="2"/>
              <a:buChar char="§"/>
              <a:defRPr sz="2000" i="0"/>
            </a:lvl3pPr>
          </a:lstStyle>
          <a:p>
            <a:pPr lvl="0"/>
            <a:r>
              <a:rPr lang="sv-SE" dirty="0"/>
              <a:t>Text</a:t>
            </a:r>
          </a:p>
        </p:txBody>
      </p:sp>
      <p:pic>
        <p:nvPicPr>
          <p:cNvPr id="5" name="Bildobjekt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07" r="40136"/>
          <a:stretch/>
        </p:blipFill>
        <p:spPr>
          <a:xfrm>
            <a:off x="7815874" y="0"/>
            <a:ext cx="1328127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62336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716017" y="0"/>
            <a:ext cx="4427984" cy="481500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3"/>
            <a:ext cx="3959225" cy="28803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53441624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ch flera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517239"/>
            <a:ext cx="3960440" cy="1020113"/>
          </a:xfrm>
          <a:prstGeom prst="rect">
            <a:avLst/>
          </a:prstGeom>
        </p:spPr>
        <p:txBody>
          <a:bodyPr/>
          <a:lstStyle>
            <a:lvl1pPr algn="l">
              <a:lnSpc>
                <a:spcPts val="3800"/>
              </a:lnSpc>
              <a:defRPr sz="3600" b="0" i="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5" name="Platshållare för bild 4"/>
          <p:cNvSpPr>
            <a:spLocks noGrp="1"/>
          </p:cNvSpPr>
          <p:nvPr>
            <p:ph type="pic" sz="quarter" idx="10"/>
          </p:nvPr>
        </p:nvSpPr>
        <p:spPr>
          <a:xfrm>
            <a:off x="4572000" y="497238"/>
            <a:ext cx="4392488" cy="2440271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537354"/>
            <a:ext cx="3959225" cy="30003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600"/>
              </a:spcBef>
              <a:buNone/>
              <a:defRPr sz="2000"/>
            </a:lvl1pPr>
            <a:lvl2pPr marL="457200" indent="0">
              <a:lnSpc>
                <a:spcPts val="2200"/>
              </a:lnSpc>
              <a:spcBef>
                <a:spcPts val="600"/>
              </a:spcBef>
              <a:buNone/>
              <a:defRPr sz="2000"/>
            </a:lvl2pPr>
            <a:lvl3pPr marL="914400" indent="0">
              <a:lnSpc>
                <a:spcPts val="2200"/>
              </a:lnSpc>
              <a:spcBef>
                <a:spcPts val="600"/>
              </a:spcBef>
              <a:buNone/>
              <a:defRPr sz="2000"/>
            </a:lvl3pPr>
            <a:lvl4pPr marL="1371600" indent="0">
              <a:lnSpc>
                <a:spcPts val="2200"/>
              </a:lnSpc>
              <a:spcBef>
                <a:spcPts val="600"/>
              </a:spcBef>
              <a:buNone/>
              <a:defRPr sz="2000"/>
            </a:lvl4pPr>
            <a:lvl5pPr marL="1828800" indent="0">
              <a:lnSpc>
                <a:spcPts val="2200"/>
              </a:lnSpc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8" name="Platshållare för bild 4"/>
          <p:cNvSpPr>
            <a:spLocks noGrp="1"/>
          </p:cNvSpPr>
          <p:nvPr>
            <p:ph type="pic" sz="quarter" idx="12"/>
          </p:nvPr>
        </p:nvSpPr>
        <p:spPr>
          <a:xfrm>
            <a:off x="6372200" y="3097528"/>
            <a:ext cx="2592288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  <p:sp>
        <p:nvSpPr>
          <p:cNvPr id="10" name="Platshållare för bild 4"/>
          <p:cNvSpPr>
            <a:spLocks noGrp="1"/>
          </p:cNvSpPr>
          <p:nvPr>
            <p:ph type="pic" sz="quarter" idx="13"/>
          </p:nvPr>
        </p:nvSpPr>
        <p:spPr>
          <a:xfrm>
            <a:off x="4572000" y="3097527"/>
            <a:ext cx="1584000" cy="1440160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9908442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07" r="40136"/>
          <a:stretch/>
        </p:blipFill>
        <p:spPr>
          <a:xfrm>
            <a:off x="7815874" y="0"/>
            <a:ext cx="1328127" cy="1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02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2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theme" Target="../theme/theme8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4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theme" Target="../theme/theme12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52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theme" Target="../theme/theme18.xml"/><Relationship Id="rId5" Type="http://schemas.openxmlformats.org/officeDocument/2006/relationships/slideLayout" Target="../slideLayouts/slideLayout54.xml"/><Relationship Id="rId4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-7745" y="0"/>
            <a:ext cx="9151745" cy="5715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ktangel 9"/>
          <p:cNvSpPr/>
          <p:nvPr/>
        </p:nvSpPr>
        <p:spPr>
          <a:xfrm>
            <a:off x="-7745" y="4815000"/>
            <a:ext cx="9144000" cy="90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11" name="Bildobjekt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3" y="5137787"/>
            <a:ext cx="3026445" cy="300000"/>
          </a:xfrm>
          <a:prstGeom prst="rect">
            <a:avLst/>
          </a:prstGeom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9302"/>
            <a:ext cx="1525815" cy="540000"/>
          </a:xfrm>
          <a:prstGeom prst="rect">
            <a:avLst/>
          </a:prstGeom>
        </p:spPr>
      </p:pic>
      <p:pic>
        <p:nvPicPr>
          <p:cNvPr id="13" name="Bildobjekt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68" r="39999"/>
          <a:stretch/>
        </p:blipFill>
        <p:spPr>
          <a:xfrm>
            <a:off x="6809118" y="0"/>
            <a:ext cx="2334882" cy="18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89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0" y="4814900"/>
            <a:ext cx="9144000" cy="9001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ktangel 7"/>
          <p:cNvSpPr/>
          <p:nvPr/>
        </p:nvSpPr>
        <p:spPr>
          <a:xfrm>
            <a:off x="0" y="5565000"/>
            <a:ext cx="9144000" cy="15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9" name="Bildobjekt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7740"/>
            <a:ext cx="1101978" cy="390000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6" y="5077740"/>
            <a:ext cx="2723801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087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71" r:id="rId2"/>
    <p:sldLayoutId id="2147483670" r:id="rId3"/>
    <p:sldLayoutId id="2147483672" r:id="rId4"/>
    <p:sldLayoutId id="2147483665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-7745" y="0"/>
            <a:ext cx="9151745" cy="5715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-7745" y="4815000"/>
            <a:ext cx="9144000" cy="90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11" name="Bildobjekt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3" y="5137787"/>
            <a:ext cx="3026445" cy="300000"/>
          </a:xfrm>
          <a:prstGeom prst="rect">
            <a:avLst/>
          </a:prstGeom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9302"/>
            <a:ext cx="1525815" cy="540000"/>
          </a:xfrm>
          <a:prstGeom prst="rect">
            <a:avLst/>
          </a:prstGeom>
        </p:spPr>
      </p:pic>
      <p:pic>
        <p:nvPicPr>
          <p:cNvPr id="13" name="Bildobjekt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68" r="39999"/>
          <a:stretch/>
        </p:blipFill>
        <p:spPr>
          <a:xfrm>
            <a:off x="6809118" y="0"/>
            <a:ext cx="2334882" cy="18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0" y="4814900"/>
            <a:ext cx="9144000" cy="900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8" name="Rektangel 7"/>
          <p:cNvSpPr/>
          <p:nvPr/>
        </p:nvSpPr>
        <p:spPr>
          <a:xfrm>
            <a:off x="0" y="5565000"/>
            <a:ext cx="9144000" cy="15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9" name="Bildobjekt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7740"/>
            <a:ext cx="1101978" cy="390000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6" y="5077740"/>
            <a:ext cx="2723801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68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-7745" y="0"/>
            <a:ext cx="9151745" cy="571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-7745" y="4815000"/>
            <a:ext cx="9144000" cy="90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11" name="Bildobjekt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3" y="5137787"/>
            <a:ext cx="3026445" cy="300000"/>
          </a:xfrm>
          <a:prstGeom prst="rect">
            <a:avLst/>
          </a:prstGeom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9302"/>
            <a:ext cx="1525815" cy="540000"/>
          </a:xfrm>
          <a:prstGeom prst="rect">
            <a:avLst/>
          </a:prstGeom>
        </p:spPr>
      </p:pic>
      <p:pic>
        <p:nvPicPr>
          <p:cNvPr id="13" name="Bildobjekt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68" r="39999"/>
          <a:stretch/>
        </p:blipFill>
        <p:spPr>
          <a:xfrm>
            <a:off x="6809118" y="0"/>
            <a:ext cx="2334882" cy="18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85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0" y="4814900"/>
            <a:ext cx="9144000" cy="900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8" name="Rektangel 7"/>
          <p:cNvSpPr/>
          <p:nvPr/>
        </p:nvSpPr>
        <p:spPr>
          <a:xfrm>
            <a:off x="0" y="5565000"/>
            <a:ext cx="9144000" cy="15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9" name="Bildobjekt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7740"/>
            <a:ext cx="1101978" cy="390000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6" y="5077740"/>
            <a:ext cx="2723801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178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-7745" y="0"/>
            <a:ext cx="9151745" cy="5715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-7745" y="4815000"/>
            <a:ext cx="9144000" cy="90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11" name="Bildobjekt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3" y="5137787"/>
            <a:ext cx="3026445" cy="300000"/>
          </a:xfrm>
          <a:prstGeom prst="rect">
            <a:avLst/>
          </a:prstGeom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9302"/>
            <a:ext cx="1525815" cy="540000"/>
          </a:xfrm>
          <a:prstGeom prst="rect">
            <a:avLst/>
          </a:prstGeom>
        </p:spPr>
      </p:pic>
      <p:pic>
        <p:nvPicPr>
          <p:cNvPr id="13" name="Bildobjekt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68" r="39999"/>
          <a:stretch/>
        </p:blipFill>
        <p:spPr>
          <a:xfrm>
            <a:off x="6809118" y="0"/>
            <a:ext cx="2334882" cy="18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923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0" y="4814900"/>
            <a:ext cx="9144000" cy="90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8" name="Rektangel 7"/>
          <p:cNvSpPr/>
          <p:nvPr/>
        </p:nvSpPr>
        <p:spPr>
          <a:xfrm>
            <a:off x="0" y="5565000"/>
            <a:ext cx="9144000" cy="15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9" name="Bildobjekt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7740"/>
            <a:ext cx="1101978" cy="390000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6" y="5077740"/>
            <a:ext cx="2723801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56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-7745" y="0"/>
            <a:ext cx="9151745" cy="5715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-7745" y="4815000"/>
            <a:ext cx="9144000" cy="90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11" name="Bildobjekt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3" y="5137787"/>
            <a:ext cx="3026445" cy="300000"/>
          </a:xfrm>
          <a:prstGeom prst="rect">
            <a:avLst/>
          </a:prstGeom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9302"/>
            <a:ext cx="1525815" cy="540000"/>
          </a:xfrm>
          <a:prstGeom prst="rect">
            <a:avLst/>
          </a:prstGeom>
        </p:spPr>
      </p:pic>
      <p:pic>
        <p:nvPicPr>
          <p:cNvPr id="13" name="Bildobjekt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68" r="39999"/>
          <a:stretch/>
        </p:blipFill>
        <p:spPr>
          <a:xfrm>
            <a:off x="6809118" y="0"/>
            <a:ext cx="2334882" cy="18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29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0" y="4814900"/>
            <a:ext cx="9144000" cy="90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8" name="Rektangel 7"/>
          <p:cNvSpPr/>
          <p:nvPr/>
        </p:nvSpPr>
        <p:spPr>
          <a:xfrm>
            <a:off x="0" y="5565000"/>
            <a:ext cx="9144000" cy="15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9" name="Bildobjekt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7740"/>
            <a:ext cx="1101978" cy="390000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6" y="5077740"/>
            <a:ext cx="2723801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750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-7745" y="0"/>
            <a:ext cx="9151745" cy="5715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-7745" y="4815000"/>
            <a:ext cx="9144000" cy="90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11" name="Bildobjekt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3" y="5137787"/>
            <a:ext cx="3026445" cy="300000"/>
          </a:xfrm>
          <a:prstGeom prst="rect">
            <a:avLst/>
          </a:prstGeom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9302"/>
            <a:ext cx="1525815" cy="540000"/>
          </a:xfrm>
          <a:prstGeom prst="rect">
            <a:avLst/>
          </a:prstGeom>
        </p:spPr>
      </p:pic>
      <p:pic>
        <p:nvPicPr>
          <p:cNvPr id="13" name="Bildobjekt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68" r="39999"/>
          <a:stretch/>
        </p:blipFill>
        <p:spPr>
          <a:xfrm>
            <a:off x="6809118" y="0"/>
            <a:ext cx="2334882" cy="18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44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0" y="4814900"/>
            <a:ext cx="9144000" cy="9001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8" name="Rektangel 7"/>
          <p:cNvSpPr/>
          <p:nvPr/>
        </p:nvSpPr>
        <p:spPr>
          <a:xfrm>
            <a:off x="0" y="5565000"/>
            <a:ext cx="9144000" cy="15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9" name="Bildobjekt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7740"/>
            <a:ext cx="1101978" cy="390000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6" y="5077740"/>
            <a:ext cx="2723801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011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-7745" y="0"/>
            <a:ext cx="9151745" cy="5715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-7745" y="4815000"/>
            <a:ext cx="9144000" cy="90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11" name="Bildobjekt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3" y="5137787"/>
            <a:ext cx="3026445" cy="300000"/>
          </a:xfrm>
          <a:prstGeom prst="rect">
            <a:avLst/>
          </a:prstGeom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9302"/>
            <a:ext cx="1525815" cy="540000"/>
          </a:xfrm>
          <a:prstGeom prst="rect">
            <a:avLst/>
          </a:prstGeom>
        </p:spPr>
      </p:pic>
      <p:pic>
        <p:nvPicPr>
          <p:cNvPr id="13" name="Bildobjekt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68" r="39999"/>
          <a:stretch/>
        </p:blipFill>
        <p:spPr>
          <a:xfrm>
            <a:off x="6809118" y="0"/>
            <a:ext cx="2334882" cy="18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26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0" y="4814900"/>
            <a:ext cx="9144000" cy="90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8" name="Rektangel 7"/>
          <p:cNvSpPr/>
          <p:nvPr/>
        </p:nvSpPr>
        <p:spPr>
          <a:xfrm>
            <a:off x="0" y="5565000"/>
            <a:ext cx="9144000" cy="15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9" name="Bildobjekt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7740"/>
            <a:ext cx="1101978" cy="390000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6" y="5077740"/>
            <a:ext cx="2723801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987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-7745" y="0"/>
            <a:ext cx="9151745" cy="5715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-7745" y="4815000"/>
            <a:ext cx="9144000" cy="90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11" name="Bildobjekt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3" y="5137787"/>
            <a:ext cx="3026442" cy="299999"/>
          </a:xfrm>
          <a:prstGeom prst="rect">
            <a:avLst/>
          </a:prstGeom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99302"/>
            <a:ext cx="1525814" cy="539999"/>
          </a:xfrm>
          <a:prstGeom prst="rect">
            <a:avLst/>
          </a:prstGeom>
        </p:spPr>
      </p:pic>
      <p:pic>
        <p:nvPicPr>
          <p:cNvPr id="7" name="Bildobjekt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68" r="39999"/>
          <a:stretch/>
        </p:blipFill>
        <p:spPr>
          <a:xfrm>
            <a:off x="6809118" y="0"/>
            <a:ext cx="2334882" cy="18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94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0" y="4814900"/>
            <a:ext cx="9144000" cy="9001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8" name="Rektangel 7"/>
          <p:cNvSpPr/>
          <p:nvPr/>
        </p:nvSpPr>
        <p:spPr>
          <a:xfrm>
            <a:off x="0" y="5565000"/>
            <a:ext cx="9144000" cy="15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9" name="Bildobjekt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5017741"/>
            <a:ext cx="1101976" cy="389999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6" y="5077741"/>
            <a:ext cx="2723798" cy="26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571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-7745" y="0"/>
            <a:ext cx="9151745" cy="5715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-7745" y="4815000"/>
            <a:ext cx="9144000" cy="90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11" name="Bildobjekt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3" y="5137787"/>
            <a:ext cx="3026445" cy="300000"/>
          </a:xfrm>
          <a:prstGeom prst="rect">
            <a:avLst/>
          </a:prstGeom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9302"/>
            <a:ext cx="1525815" cy="540000"/>
          </a:xfrm>
          <a:prstGeom prst="rect">
            <a:avLst/>
          </a:prstGeom>
        </p:spPr>
      </p:pic>
      <p:pic>
        <p:nvPicPr>
          <p:cNvPr id="13" name="Bildobjekt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68" r="39999"/>
          <a:stretch/>
        </p:blipFill>
        <p:spPr>
          <a:xfrm>
            <a:off x="6809118" y="0"/>
            <a:ext cx="2334882" cy="18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849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0" y="4814900"/>
            <a:ext cx="9144000" cy="9001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8" name="Rektangel 7"/>
          <p:cNvSpPr/>
          <p:nvPr/>
        </p:nvSpPr>
        <p:spPr>
          <a:xfrm>
            <a:off x="0" y="5565000"/>
            <a:ext cx="9144000" cy="150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pic>
        <p:nvPicPr>
          <p:cNvPr id="9" name="Bildobjekt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7740"/>
            <a:ext cx="1101978" cy="390000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6" y="5077740"/>
            <a:ext cx="2723801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42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eskilstuna.se/strandskydd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nsstyrelsen.se/sodermanland/miljo-och-vatten/miljomal/atgarder-och-verksamheter-i-vatten/vattenverksamhet/anmalan-om-vattenverksamhet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karta.eskilstuna.se/webb/" TargetMode="External"/><Relationship Id="rId2" Type="http://schemas.openxmlformats.org/officeDocument/2006/relationships/hyperlink" Target="mailto:miljokontoret@eskilstuna.se" TargetMode="Externa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ruta 3"/>
          <p:cNvSpPr txBox="1"/>
          <p:nvPr/>
        </p:nvSpPr>
        <p:spPr>
          <a:xfrm>
            <a:off x="-1762557" y="37187"/>
            <a:ext cx="1728192" cy="278537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sv-SE" sz="1400" b="1" dirty="0"/>
              <a:t>Vill du välja färg och/eller layout?</a:t>
            </a:r>
          </a:p>
          <a:p>
            <a:r>
              <a:rPr lang="sv-SE" sz="1200" dirty="0"/>
              <a:t>Klicka på den lilla pilen under knappen ”Ny bild” på startfliken.</a:t>
            </a:r>
          </a:p>
          <a:p>
            <a:pPr>
              <a:spcAft>
                <a:spcPts val="600"/>
              </a:spcAft>
            </a:pPr>
            <a:r>
              <a:rPr lang="sv-SE" sz="1200" dirty="0"/>
              <a:t>Nu kan du välja utseende på din bild.</a:t>
            </a:r>
          </a:p>
          <a:p>
            <a:r>
              <a:rPr lang="sv-SE" sz="1200" dirty="0"/>
              <a:t>OBS! Om du klickar på knappen ”Ny bild” och inte på pilen, kommer du att få en likadan bild som den du har markerad.</a:t>
            </a:r>
          </a:p>
        </p:txBody>
      </p:sp>
      <p:sp>
        <p:nvSpPr>
          <p:cNvPr id="5" name="Rubrik 8"/>
          <p:cNvSpPr txBox="1">
            <a:spLocks/>
          </p:cNvSpPr>
          <p:nvPr/>
        </p:nvSpPr>
        <p:spPr>
          <a:xfrm>
            <a:off x="457200" y="2025013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Information om strandskyddskampanj i </a:t>
            </a:r>
            <a:r>
              <a:rPr lang="sv-SE" dirty="0" err="1"/>
              <a:t>Mälarbaden</a:t>
            </a:r>
            <a:r>
              <a:rPr lang="sv-SE" dirty="0"/>
              <a:t> (syd, väst, norr)</a:t>
            </a:r>
          </a:p>
        </p:txBody>
      </p:sp>
      <p:sp>
        <p:nvSpPr>
          <p:cNvPr id="6" name="Platshållare för innehåll 9"/>
          <p:cNvSpPr>
            <a:spLocks noGrp="1"/>
          </p:cNvSpPr>
          <p:nvPr>
            <p:ph idx="1"/>
          </p:nvPr>
        </p:nvSpPr>
        <p:spPr>
          <a:xfrm>
            <a:off x="457200" y="2977514"/>
            <a:ext cx="8229600" cy="660073"/>
          </a:xfrm>
        </p:spPr>
        <p:txBody>
          <a:bodyPr/>
          <a:lstStyle/>
          <a:p>
            <a:r>
              <a:rPr lang="sv-SE" dirty="0"/>
              <a:t>Möte med fastighetsägare 3 juni 2021</a:t>
            </a:r>
          </a:p>
        </p:txBody>
      </p:sp>
    </p:spTree>
    <p:extLst>
      <p:ext uri="{BB962C8B-B14F-4D97-AF65-F5344CB8AC3E}">
        <p14:creationId xmlns:p14="http://schemas.microsoft.com/office/powerpoint/2010/main" val="84501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Mötesregler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467544" y="1770578"/>
            <a:ext cx="8219256" cy="2887122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Det kommer frågepauser efter varje avsnitt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Skriv frågor i </a:t>
            </a:r>
            <a:r>
              <a:rPr lang="sv-SE" dirty="0" err="1"/>
              <a:t>chat</a:t>
            </a:r>
            <a:r>
              <a:rPr lang="sv-SE" dirty="0"/>
              <a:t>-funktionen så tar vi upp den i nästa frågepaus.</a:t>
            </a:r>
            <a:br>
              <a:rPr lang="sv-SE" dirty="0"/>
            </a:br>
            <a:endParaRPr lang="sv-S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Ha alltid mikrofonen avstängd tills du får ordet i frågestunder.</a:t>
            </a:r>
            <a:br>
              <a:rPr lang="sv-SE" dirty="0"/>
            </a:br>
            <a:endParaRPr lang="sv-S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Stäng kameran som visar dig så sparar det bandbredd för de som har dålig uppkoppling.</a:t>
            </a:r>
          </a:p>
        </p:txBody>
      </p:sp>
    </p:spTree>
    <p:extLst>
      <p:ext uri="{BB962C8B-B14F-4D97-AF65-F5344CB8AC3E}">
        <p14:creationId xmlns:p14="http://schemas.microsoft.com/office/powerpoint/2010/main" val="776154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Mötesregler</a:t>
            </a:r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037" y="2644244"/>
            <a:ext cx="5819775" cy="657225"/>
          </a:xfrm>
          <a:prstGeom prst="rect">
            <a:avLst/>
          </a:prstGeom>
        </p:spPr>
      </p:pic>
      <p:sp>
        <p:nvSpPr>
          <p:cNvPr id="5" name="textruta 4"/>
          <p:cNvSpPr txBox="1"/>
          <p:nvPr/>
        </p:nvSpPr>
        <p:spPr>
          <a:xfrm>
            <a:off x="2123728" y="1921396"/>
            <a:ext cx="671979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Chat</a:t>
            </a:r>
          </a:p>
        </p:txBody>
      </p:sp>
      <p:sp>
        <p:nvSpPr>
          <p:cNvPr id="6" name="textruta 5"/>
          <p:cNvSpPr txBox="1"/>
          <p:nvPr/>
        </p:nvSpPr>
        <p:spPr>
          <a:xfrm>
            <a:off x="2094109" y="3626546"/>
            <a:ext cx="2121093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Räcka upp handen</a:t>
            </a:r>
          </a:p>
        </p:txBody>
      </p:sp>
      <p:sp>
        <p:nvSpPr>
          <p:cNvPr id="7" name="textruta 6"/>
          <p:cNvSpPr txBox="1"/>
          <p:nvPr/>
        </p:nvSpPr>
        <p:spPr>
          <a:xfrm>
            <a:off x="3527693" y="1921396"/>
            <a:ext cx="368562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Starta/stäng kamera som visar dig</a:t>
            </a:r>
          </a:p>
        </p:txBody>
      </p:sp>
      <p:sp>
        <p:nvSpPr>
          <p:cNvPr id="8" name="textruta 7"/>
          <p:cNvSpPr txBox="1"/>
          <p:nvPr/>
        </p:nvSpPr>
        <p:spPr>
          <a:xfrm>
            <a:off x="4335606" y="3626546"/>
            <a:ext cx="29546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Öppna/stänga din mikrofon</a:t>
            </a:r>
          </a:p>
        </p:txBody>
      </p:sp>
      <p:sp>
        <p:nvSpPr>
          <p:cNvPr id="9" name="Uppåtpil 8"/>
          <p:cNvSpPr/>
          <p:nvPr/>
        </p:nvSpPr>
        <p:spPr>
          <a:xfrm>
            <a:off x="2899780" y="3226544"/>
            <a:ext cx="232929" cy="467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Uppåtpil 9"/>
          <p:cNvSpPr/>
          <p:nvPr/>
        </p:nvSpPr>
        <p:spPr>
          <a:xfrm>
            <a:off x="4966331" y="3206660"/>
            <a:ext cx="232929" cy="467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Nedåtpil 10"/>
          <p:cNvSpPr/>
          <p:nvPr/>
        </p:nvSpPr>
        <p:spPr>
          <a:xfrm>
            <a:off x="2459718" y="2294129"/>
            <a:ext cx="217685" cy="396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Nedåtpil 11"/>
          <p:cNvSpPr/>
          <p:nvPr/>
        </p:nvSpPr>
        <p:spPr>
          <a:xfrm>
            <a:off x="4444675" y="2269330"/>
            <a:ext cx="217685" cy="396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59902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0003" y="1129308"/>
            <a:ext cx="3767590" cy="1857309"/>
          </a:xfrm>
          <a:prstGeom prst="rect">
            <a:avLst/>
          </a:prstGeom>
        </p:spPr>
      </p:pic>
      <p:sp>
        <p:nvSpPr>
          <p:cNvPr id="5" name="Rubrik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Strandskydd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467544" y="1777380"/>
            <a:ext cx="4892459" cy="2664296"/>
          </a:xfrm>
          <a:prstGeom prst="rect">
            <a:avLst/>
          </a:prstGeo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/>
              <a:t>Strandskydd gäller vid havet och vid insjöar och vattendrag.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/>
              <a:t>Strandskyddet syftar till att långsiktigt</a:t>
            </a:r>
          </a:p>
          <a:p>
            <a:pPr lvl="1"/>
            <a:r>
              <a:rPr lang="sv-SE" sz="2000" dirty="0"/>
              <a:t>trygga förutsättningarna för allemansrättslig tillgång till strandområden, och</a:t>
            </a:r>
          </a:p>
          <a:p>
            <a:pPr lvl="1"/>
            <a:r>
              <a:rPr lang="sv-SE" sz="2000" dirty="0"/>
              <a:t>bevara goda livsvillkor för djur- och växtlivet på land och i vatten</a:t>
            </a:r>
          </a:p>
        </p:txBody>
      </p:sp>
      <p:sp>
        <p:nvSpPr>
          <p:cNvPr id="2" name="textruta 1"/>
          <p:cNvSpPr txBox="1"/>
          <p:nvPr/>
        </p:nvSpPr>
        <p:spPr>
          <a:xfrm>
            <a:off x="5796136" y="3433564"/>
            <a:ext cx="3024336" cy="92333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v-SE" dirty="0"/>
              <a:t>Läs mer på </a:t>
            </a:r>
            <a:br>
              <a:rPr lang="sv-SE" dirty="0"/>
            </a:br>
            <a:r>
              <a:rPr lang="sv-SE" dirty="0">
                <a:hlinkClick r:id="rId4"/>
              </a:rPr>
              <a:t>eskilstuna.se/strandskydd</a:t>
            </a:r>
            <a:endParaRPr lang="sv-SE" dirty="0"/>
          </a:p>
          <a:p>
            <a:r>
              <a:rPr lang="sv-SE" dirty="0"/>
              <a:t>…och se vår infofilm</a:t>
            </a:r>
          </a:p>
        </p:txBody>
      </p:sp>
      <p:sp>
        <p:nvSpPr>
          <p:cNvPr id="4" name="textruta 3"/>
          <p:cNvSpPr txBox="1"/>
          <p:nvPr/>
        </p:nvSpPr>
        <p:spPr>
          <a:xfrm>
            <a:off x="5295831" y="2801751"/>
            <a:ext cx="38959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i="1" dirty="0"/>
              <a:t>Illustration: Naturvårdsverket, Handbok 2009:4</a:t>
            </a:r>
          </a:p>
        </p:txBody>
      </p:sp>
    </p:spTree>
    <p:extLst>
      <p:ext uri="{BB962C8B-B14F-4D97-AF65-F5344CB8AC3E}">
        <p14:creationId xmlns:p14="http://schemas.microsoft.com/office/powerpoint/2010/main" val="1374493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579" y="-371452"/>
            <a:ext cx="9160579" cy="5305773"/>
          </a:xfrm>
          <a:prstGeom prst="rect">
            <a:avLst/>
          </a:prstGeom>
        </p:spPr>
      </p:pic>
      <p:sp>
        <p:nvSpPr>
          <p:cNvPr id="4" name="Bildtext nedåtpil 3"/>
          <p:cNvSpPr/>
          <p:nvPr/>
        </p:nvSpPr>
        <p:spPr>
          <a:xfrm>
            <a:off x="5724128" y="1273323"/>
            <a:ext cx="2520280" cy="1008112"/>
          </a:xfrm>
          <a:prstGeom prst="downArrow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solidFill>
                  <a:schemeClr val="tx1"/>
                </a:solidFill>
              </a:rPr>
              <a:t>1998 – Miljöbalken</a:t>
            </a:r>
          </a:p>
        </p:txBody>
      </p:sp>
    </p:spTree>
    <p:extLst>
      <p:ext uri="{BB962C8B-B14F-4D97-AF65-F5344CB8AC3E}">
        <p14:creationId xmlns:p14="http://schemas.microsoft.com/office/powerpoint/2010/main" val="3250486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Vad som är förbjudet inom strandskydd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sz="1800" dirty="0"/>
              <a:t>Inom ett strandskyddsområde får inte</a:t>
            </a:r>
          </a:p>
          <a:p>
            <a:pPr marL="457200" indent="-457200">
              <a:buFont typeface="+mj-lt"/>
              <a:buAutoNum type="arabicPeriod"/>
            </a:pPr>
            <a:r>
              <a:rPr lang="sv-SE" sz="1800" dirty="0"/>
              <a:t>nya byggnader uppföras,</a:t>
            </a:r>
          </a:p>
          <a:p>
            <a:pPr marL="457200" indent="-457200">
              <a:buFont typeface="+mj-lt"/>
              <a:buAutoNum type="arabicPeriod"/>
            </a:pPr>
            <a:r>
              <a:rPr lang="sv-SE" sz="1800" dirty="0"/>
              <a:t>byggnader eller byggnaders användning ändras eller andra anläggningar eller anordningar utföras, om det hindrar eller avhåller allmänheten från att beträda ett område där den annars skulle ha fått färdas fritt,</a:t>
            </a:r>
          </a:p>
          <a:p>
            <a:pPr marL="457200" indent="-457200">
              <a:buFont typeface="+mj-lt"/>
              <a:buAutoNum type="arabicPeriod"/>
            </a:pPr>
            <a:r>
              <a:rPr lang="sv-SE" sz="1800" dirty="0"/>
              <a:t>grävningsarbeten eller andra förberedelsearbeten utföras för byggnader, anläggningar eller anordningar som avses i 1 och 2, eller</a:t>
            </a:r>
          </a:p>
          <a:p>
            <a:pPr marL="457200" indent="-457200">
              <a:buFont typeface="+mj-lt"/>
              <a:buAutoNum type="arabicPeriod"/>
            </a:pPr>
            <a:r>
              <a:rPr lang="sv-SE" sz="1800" dirty="0"/>
              <a:t>åtgärder vidtas som väsentligt förändrar livsvillkoren för djur- eller växtarter.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89262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Dispens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467544" y="1777380"/>
            <a:ext cx="8219256" cy="1080120"/>
          </a:xfrm>
        </p:spPr>
        <p:txBody>
          <a:bodyPr/>
          <a:lstStyle/>
          <a:p>
            <a:r>
              <a:rPr lang="sv-SE" dirty="0"/>
              <a:t>Kommunen får i det enskilda fallet ge dispens från förbuden, om det finns särskilda skäl.</a:t>
            </a:r>
          </a:p>
          <a:p>
            <a:endParaRPr lang="sv-SE" dirty="0"/>
          </a:p>
          <a:p>
            <a:endParaRPr lang="sv-SE" dirty="0"/>
          </a:p>
        </p:txBody>
      </p:sp>
      <p:pic>
        <p:nvPicPr>
          <p:cNvPr id="5" name="Bildobjekt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896" y="2100775"/>
            <a:ext cx="4598833" cy="2632227"/>
          </a:xfrm>
          <a:prstGeom prst="rect">
            <a:avLst/>
          </a:prstGeom>
        </p:spPr>
      </p:pic>
      <p:sp>
        <p:nvSpPr>
          <p:cNvPr id="6" name="textruta 5"/>
          <p:cNvSpPr txBox="1"/>
          <p:nvPr/>
        </p:nvSpPr>
        <p:spPr>
          <a:xfrm>
            <a:off x="5076056" y="4503811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i="1" dirty="0"/>
              <a:t>Illustration: Naturvårdsverket, Handbok 2009:4</a:t>
            </a:r>
          </a:p>
        </p:txBody>
      </p:sp>
      <p:sp>
        <p:nvSpPr>
          <p:cNvPr id="4" name="textruta 3"/>
          <p:cNvSpPr txBox="1"/>
          <p:nvPr/>
        </p:nvSpPr>
        <p:spPr>
          <a:xfrm>
            <a:off x="467544" y="2594921"/>
            <a:ext cx="35283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/>
              <a:t>Stadsbyggnadsnämnden prövar dispensansökan.</a:t>
            </a:r>
            <a:br>
              <a:rPr lang="sv-SE" sz="2000" dirty="0"/>
            </a:br>
            <a:endParaRPr lang="sv-SE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/>
              <a:t>Länsstyrelsen kontrollerar och överprövar dispenser</a:t>
            </a:r>
            <a:r>
              <a:rPr lang="sv-S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4670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Vattenverksamhet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467544" y="1777380"/>
            <a:ext cx="8219256" cy="2808312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Alla åtgärder i vatten som kan ha påverkan på enskilda eller allmänna intressen är i grunden tillståndspliktiga.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Mindre åtgärder som små muddringar och bryggor kan istället anmälas till Länsstyrelsen.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Exempelvis ett byte av en större stolpe kräver inte dispens från strandskydd, men är ändå vattenverksamhet.</a:t>
            </a:r>
          </a:p>
          <a:p>
            <a:r>
              <a:rPr lang="sv-SE" dirty="0">
                <a:solidFill>
                  <a:srgbClr val="0070C0"/>
                </a:solidFill>
                <a:hlinkClick r:id="rId3"/>
              </a:rPr>
              <a:t>https://www.lansstyrelsen.se/sodermanland/miljo-och-vatten/miljomal/atgarder-och-verksamheter-i-vatten/vattenverksamhet/anmalan-om-vattenverksamhet.html</a:t>
            </a:r>
            <a:endParaRPr lang="sv-SE" dirty="0">
              <a:solidFill>
                <a:srgbClr val="0070C0"/>
              </a:solidFill>
            </a:endParaRPr>
          </a:p>
          <a:p>
            <a:endParaRPr lang="sv-SE" dirty="0">
              <a:solidFill>
                <a:srgbClr val="0070C0"/>
              </a:solidFill>
            </a:endParaRPr>
          </a:p>
          <a:p>
            <a:endParaRPr lang="sv-SE" dirty="0"/>
          </a:p>
          <a:p>
            <a:endParaRPr lang="sv-SE" dirty="0"/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48799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Tillsyn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Miljö- och räddningstjänstnämnden har ansvar för tillsynen (utanför statligt inrättade skyddade områden).</a:t>
            </a:r>
            <a:br>
              <a:rPr lang="sv-SE" dirty="0"/>
            </a:br>
            <a:endParaRPr lang="sv-S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Information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Förebyggande arbete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Ingripande tillsyn</a:t>
            </a:r>
          </a:p>
        </p:txBody>
      </p:sp>
      <p:sp>
        <p:nvSpPr>
          <p:cNvPr id="4" name="Höger klammerparentes 3"/>
          <p:cNvSpPr/>
          <p:nvPr/>
        </p:nvSpPr>
        <p:spPr>
          <a:xfrm>
            <a:off x="3491880" y="2728873"/>
            <a:ext cx="432048" cy="10081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textruta 4"/>
          <p:cNvSpPr txBox="1"/>
          <p:nvPr/>
        </p:nvSpPr>
        <p:spPr>
          <a:xfrm>
            <a:off x="3923928" y="3017485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000" dirty="0"/>
              <a:t>Tillsyn - Strandskyddskampanj</a:t>
            </a:r>
          </a:p>
        </p:txBody>
      </p:sp>
    </p:spTree>
    <p:extLst>
      <p:ext uri="{BB962C8B-B14F-4D97-AF65-F5344CB8AC3E}">
        <p14:creationId xmlns:p14="http://schemas.microsoft.com/office/powerpoint/2010/main" val="4100806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Frågor på detta avsnitt?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Har ni frågor om det som just visats om strandskyddet generellt?</a:t>
            </a:r>
          </a:p>
          <a:p>
            <a:r>
              <a:rPr lang="sv-SE" dirty="0"/>
              <a:t>Nu kommer information om själva kampanjen.</a:t>
            </a:r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</p:txBody>
      </p:sp>
      <p:pic>
        <p:nvPicPr>
          <p:cNvPr id="5" name="Bildobjekt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302245"/>
            <a:ext cx="5819775" cy="657225"/>
          </a:xfrm>
          <a:prstGeom prst="rect">
            <a:avLst/>
          </a:prstGeom>
        </p:spPr>
      </p:pic>
      <p:sp>
        <p:nvSpPr>
          <p:cNvPr id="6" name="textruta 5"/>
          <p:cNvSpPr txBox="1"/>
          <p:nvPr/>
        </p:nvSpPr>
        <p:spPr>
          <a:xfrm>
            <a:off x="1937323" y="2579397"/>
            <a:ext cx="671979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Chat</a:t>
            </a:r>
          </a:p>
        </p:txBody>
      </p:sp>
      <p:sp>
        <p:nvSpPr>
          <p:cNvPr id="7" name="textruta 6"/>
          <p:cNvSpPr txBox="1"/>
          <p:nvPr/>
        </p:nvSpPr>
        <p:spPr>
          <a:xfrm>
            <a:off x="1907704" y="4284547"/>
            <a:ext cx="2121093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Räcka upp handen</a:t>
            </a:r>
          </a:p>
        </p:txBody>
      </p:sp>
      <p:sp>
        <p:nvSpPr>
          <p:cNvPr id="8" name="textruta 7"/>
          <p:cNvSpPr txBox="1"/>
          <p:nvPr/>
        </p:nvSpPr>
        <p:spPr>
          <a:xfrm>
            <a:off x="3341288" y="2579397"/>
            <a:ext cx="368562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Starta/stäng kamera som visar dig</a:t>
            </a:r>
          </a:p>
        </p:txBody>
      </p:sp>
      <p:sp>
        <p:nvSpPr>
          <p:cNvPr id="9" name="textruta 8"/>
          <p:cNvSpPr txBox="1"/>
          <p:nvPr/>
        </p:nvSpPr>
        <p:spPr>
          <a:xfrm>
            <a:off x="4149201" y="4284547"/>
            <a:ext cx="29546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Öppna/stänga din mikrofon</a:t>
            </a:r>
          </a:p>
        </p:txBody>
      </p:sp>
      <p:sp>
        <p:nvSpPr>
          <p:cNvPr id="10" name="Uppåtpil 9"/>
          <p:cNvSpPr/>
          <p:nvPr/>
        </p:nvSpPr>
        <p:spPr>
          <a:xfrm>
            <a:off x="2713375" y="3884545"/>
            <a:ext cx="232929" cy="467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Uppåtpil 10"/>
          <p:cNvSpPr/>
          <p:nvPr/>
        </p:nvSpPr>
        <p:spPr>
          <a:xfrm>
            <a:off x="4779926" y="3864661"/>
            <a:ext cx="232929" cy="467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Nedåtpil 11"/>
          <p:cNvSpPr/>
          <p:nvPr/>
        </p:nvSpPr>
        <p:spPr>
          <a:xfrm>
            <a:off x="2273313" y="2952130"/>
            <a:ext cx="217685" cy="396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" name="Nedåtpil 12"/>
          <p:cNvSpPr/>
          <p:nvPr/>
        </p:nvSpPr>
        <p:spPr>
          <a:xfrm>
            <a:off x="4258270" y="2927331"/>
            <a:ext cx="217685" cy="396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2632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2"/>
            <a:ext cx="5724128" cy="4775087"/>
          </a:xfrm>
          <a:prstGeom prst="rect">
            <a:avLst/>
          </a:prstGeom>
        </p:spPr>
      </p:pic>
      <p:sp>
        <p:nvSpPr>
          <p:cNvPr id="5" name="textruta 4"/>
          <p:cNvSpPr txBox="1"/>
          <p:nvPr/>
        </p:nvSpPr>
        <p:spPr>
          <a:xfrm>
            <a:off x="1759890" y="3865612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Södra, 21 platser</a:t>
            </a:r>
          </a:p>
        </p:txBody>
      </p:sp>
      <p:sp>
        <p:nvSpPr>
          <p:cNvPr id="8" name="textruta 7"/>
          <p:cNvSpPr txBox="1"/>
          <p:nvPr/>
        </p:nvSpPr>
        <p:spPr>
          <a:xfrm>
            <a:off x="-18489" y="240668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Västra, 9 platser</a:t>
            </a:r>
          </a:p>
        </p:txBody>
      </p:sp>
      <p:sp>
        <p:nvSpPr>
          <p:cNvPr id="9" name="textruta 8"/>
          <p:cNvSpPr txBox="1"/>
          <p:nvPr/>
        </p:nvSpPr>
        <p:spPr>
          <a:xfrm>
            <a:off x="827584" y="224725"/>
            <a:ext cx="1903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Norra, 10 platser</a:t>
            </a:r>
          </a:p>
        </p:txBody>
      </p:sp>
      <p:sp>
        <p:nvSpPr>
          <p:cNvPr id="6" name="Rubrik 4"/>
          <p:cNvSpPr>
            <a:spLocks noGrp="1"/>
          </p:cNvSpPr>
          <p:nvPr>
            <p:ph type="title"/>
          </p:nvPr>
        </p:nvSpPr>
        <p:spPr>
          <a:xfrm>
            <a:off x="5148064" y="942143"/>
            <a:ext cx="3549080" cy="828435"/>
          </a:xfrm>
        </p:spPr>
        <p:txBody>
          <a:bodyPr/>
          <a:lstStyle/>
          <a:p>
            <a:r>
              <a:rPr lang="sv-SE" dirty="0" err="1"/>
              <a:t>Mälarbaden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6907703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Dagens problematik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idx="1"/>
          </p:nvPr>
        </p:nvSpPr>
        <p:spPr>
          <a:xfrm>
            <a:off x="467544" y="1897393"/>
            <a:ext cx="8219256" cy="288032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Beslutet om upphävande av strandskyddet i detaljplanerna i området upphäver endast på byggnadsmark.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I perioden 2013-2017 finns inga/få strandskyddsärenden.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En tid med åtgärder utan laglig grund har skapat en situation som driver fram fler missförstånd och olovliga åtgärder.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Möjliga avvikelser på privat, samfälld och kommunal mark.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Nya avvikelser kommer till varje år, vilket visar att det saknas information om strandskyddet i området.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v-SE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v-SE" dirty="0"/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1120640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tshållare för innehåll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8627" b="-898"/>
          <a:stretch/>
        </p:blipFill>
        <p:spPr>
          <a:xfrm>
            <a:off x="120558" y="-492"/>
            <a:ext cx="7754332" cy="4640327"/>
          </a:xfrm>
          <a:prstGeom prst="rect">
            <a:avLst/>
          </a:prstGeom>
        </p:spPr>
      </p:pic>
      <p:sp>
        <p:nvSpPr>
          <p:cNvPr id="5" name="textruta 4"/>
          <p:cNvSpPr txBox="1"/>
          <p:nvPr/>
        </p:nvSpPr>
        <p:spPr>
          <a:xfrm>
            <a:off x="107504" y="3433564"/>
            <a:ext cx="2249334" cy="646331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sv-SE" dirty="0"/>
              <a:t>Utanför detaljplanen</a:t>
            </a:r>
          </a:p>
          <a:p>
            <a:r>
              <a:rPr lang="sv-SE" dirty="0"/>
              <a:t>Strandskydd</a:t>
            </a:r>
          </a:p>
        </p:txBody>
      </p:sp>
      <p:sp>
        <p:nvSpPr>
          <p:cNvPr id="6" name="textruta 5"/>
          <p:cNvSpPr txBox="1"/>
          <p:nvPr/>
        </p:nvSpPr>
        <p:spPr>
          <a:xfrm>
            <a:off x="1691680" y="1147746"/>
            <a:ext cx="1616661" cy="923330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sv-SE" dirty="0"/>
              <a:t>VB-område</a:t>
            </a:r>
          </a:p>
          <a:p>
            <a:r>
              <a:rPr lang="sv-SE" dirty="0"/>
              <a:t>Vattenområde</a:t>
            </a:r>
          </a:p>
          <a:p>
            <a:r>
              <a:rPr lang="sv-SE" dirty="0"/>
              <a:t>Strandskydd</a:t>
            </a:r>
          </a:p>
        </p:txBody>
      </p:sp>
      <p:sp>
        <p:nvSpPr>
          <p:cNvPr id="7" name="textruta 6"/>
          <p:cNvSpPr txBox="1"/>
          <p:nvPr/>
        </p:nvSpPr>
        <p:spPr>
          <a:xfrm>
            <a:off x="5724128" y="922702"/>
            <a:ext cx="1992853" cy="923330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sv-SE" dirty="0"/>
              <a:t>B-område</a:t>
            </a:r>
          </a:p>
          <a:p>
            <a:r>
              <a:rPr lang="sv-SE" dirty="0"/>
              <a:t>Byggnadsområde</a:t>
            </a:r>
          </a:p>
          <a:p>
            <a:r>
              <a:rPr lang="sv-SE" dirty="0"/>
              <a:t>Inte strandskydd</a:t>
            </a:r>
          </a:p>
        </p:txBody>
      </p:sp>
      <p:sp>
        <p:nvSpPr>
          <p:cNvPr id="8" name="Rektangel 7"/>
          <p:cNvSpPr/>
          <p:nvPr/>
        </p:nvSpPr>
        <p:spPr>
          <a:xfrm>
            <a:off x="3968309" y="2672834"/>
            <a:ext cx="1372492" cy="92333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sv-SE" dirty="0">
                <a:latin typeface="Calibri" panose="020F0502020204030204" pitchFamily="34" charset="0"/>
                <a:ea typeface="Times New Roman" panose="02020603050405020304" pitchFamily="18" charset="0"/>
              </a:rPr>
              <a:t>Allmän mark</a:t>
            </a:r>
            <a:br>
              <a:rPr lang="sv-SE" dirty="0"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sv-SE" dirty="0">
                <a:latin typeface="Calibri" panose="020F0502020204030204" pitchFamily="34" charset="0"/>
                <a:ea typeface="Times New Roman" panose="02020603050405020304" pitchFamily="18" charset="0"/>
              </a:rPr>
              <a:t>Park</a:t>
            </a:r>
            <a:br>
              <a:rPr lang="sv-SE" dirty="0"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sv-SE" dirty="0">
                <a:latin typeface="Calibri" panose="020F0502020204030204" pitchFamily="34" charset="0"/>
                <a:ea typeface="Times New Roman" panose="02020603050405020304" pitchFamily="18" charset="0"/>
              </a:rPr>
              <a:t>Strandskydd</a:t>
            </a:r>
            <a:endParaRPr lang="sv-SE" dirty="0"/>
          </a:p>
        </p:txBody>
      </p:sp>
      <p:sp>
        <p:nvSpPr>
          <p:cNvPr id="9" name="Uppåtpil 8"/>
          <p:cNvSpPr/>
          <p:nvPr/>
        </p:nvSpPr>
        <p:spPr>
          <a:xfrm>
            <a:off x="4510539" y="1147746"/>
            <a:ext cx="288032" cy="1368152"/>
          </a:xfrm>
          <a:prstGeom prst="up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Uppåtpil 9"/>
          <p:cNvSpPr/>
          <p:nvPr/>
        </p:nvSpPr>
        <p:spPr>
          <a:xfrm rot="6670408">
            <a:off x="6201049" y="2799791"/>
            <a:ext cx="288032" cy="1683540"/>
          </a:xfrm>
          <a:prstGeom prst="up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81180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tshållare för innehåll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4064"/>
          <a:stretch/>
        </p:blipFill>
        <p:spPr>
          <a:xfrm>
            <a:off x="107504" y="145297"/>
            <a:ext cx="7704856" cy="4608512"/>
          </a:xfrm>
          <a:prstGeom prst="rect">
            <a:avLst/>
          </a:prstGeom>
        </p:spPr>
      </p:pic>
      <p:sp>
        <p:nvSpPr>
          <p:cNvPr id="5" name="textruta 4"/>
          <p:cNvSpPr txBox="1"/>
          <p:nvPr/>
        </p:nvSpPr>
        <p:spPr>
          <a:xfrm>
            <a:off x="5580112" y="757941"/>
            <a:ext cx="1992853" cy="923330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sv-SE" dirty="0"/>
              <a:t>B-område</a:t>
            </a:r>
          </a:p>
          <a:p>
            <a:r>
              <a:rPr lang="sv-SE" dirty="0"/>
              <a:t>Byggnadsområde</a:t>
            </a:r>
          </a:p>
          <a:p>
            <a:r>
              <a:rPr lang="sv-SE" dirty="0"/>
              <a:t>Inte strandskydd</a:t>
            </a:r>
          </a:p>
        </p:txBody>
      </p:sp>
      <p:sp>
        <p:nvSpPr>
          <p:cNvPr id="6" name="textruta 5"/>
          <p:cNvSpPr txBox="1"/>
          <p:nvPr/>
        </p:nvSpPr>
        <p:spPr>
          <a:xfrm>
            <a:off x="1736227" y="686081"/>
            <a:ext cx="1611637" cy="923330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sv-SE" dirty="0"/>
              <a:t>VB-område</a:t>
            </a:r>
          </a:p>
          <a:p>
            <a:r>
              <a:rPr lang="sv-SE" dirty="0"/>
              <a:t>Vattenområde </a:t>
            </a:r>
          </a:p>
          <a:p>
            <a:r>
              <a:rPr lang="sv-SE" dirty="0"/>
              <a:t>Strandskydd</a:t>
            </a:r>
          </a:p>
        </p:txBody>
      </p:sp>
      <p:sp>
        <p:nvSpPr>
          <p:cNvPr id="7" name="textruta 6"/>
          <p:cNvSpPr txBox="1"/>
          <p:nvPr/>
        </p:nvSpPr>
        <p:spPr>
          <a:xfrm>
            <a:off x="611560" y="3073524"/>
            <a:ext cx="2249334" cy="646331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sv-SE" dirty="0">
                <a:solidFill>
                  <a:srgbClr val="FFFF00"/>
                </a:solidFill>
              </a:rPr>
              <a:t>Utanför detaljplanen</a:t>
            </a:r>
          </a:p>
          <a:p>
            <a:r>
              <a:rPr lang="sv-SE" dirty="0">
                <a:solidFill>
                  <a:srgbClr val="FFFF00"/>
                </a:solidFill>
              </a:rPr>
              <a:t>Strandskydd</a:t>
            </a:r>
          </a:p>
        </p:txBody>
      </p:sp>
      <p:sp>
        <p:nvSpPr>
          <p:cNvPr id="2" name="Rektangel 1"/>
          <p:cNvSpPr/>
          <p:nvPr/>
        </p:nvSpPr>
        <p:spPr>
          <a:xfrm>
            <a:off x="3968309" y="2672834"/>
            <a:ext cx="1372492" cy="92333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sv-SE" dirty="0">
                <a:latin typeface="Calibri" panose="020F0502020204030204" pitchFamily="34" charset="0"/>
                <a:ea typeface="Times New Roman" panose="02020603050405020304" pitchFamily="18" charset="0"/>
              </a:rPr>
              <a:t>Allmän mark</a:t>
            </a:r>
            <a:br>
              <a:rPr lang="sv-SE" dirty="0"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sv-SE" dirty="0">
                <a:latin typeface="Calibri" panose="020F0502020204030204" pitchFamily="34" charset="0"/>
                <a:ea typeface="Times New Roman" panose="02020603050405020304" pitchFamily="18" charset="0"/>
              </a:rPr>
              <a:t>Park</a:t>
            </a:r>
            <a:br>
              <a:rPr lang="sv-SE" dirty="0"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sv-SE" dirty="0">
                <a:latin typeface="Calibri" panose="020F0502020204030204" pitchFamily="34" charset="0"/>
                <a:ea typeface="Times New Roman" panose="02020603050405020304" pitchFamily="18" charset="0"/>
              </a:rPr>
              <a:t>Strandskydd</a:t>
            </a:r>
            <a:endParaRPr lang="sv-SE" dirty="0"/>
          </a:p>
        </p:txBody>
      </p:sp>
      <p:sp>
        <p:nvSpPr>
          <p:cNvPr id="8" name="Uppåtpil 7"/>
          <p:cNvSpPr/>
          <p:nvPr/>
        </p:nvSpPr>
        <p:spPr>
          <a:xfrm>
            <a:off x="4510539" y="1147746"/>
            <a:ext cx="288032" cy="1368152"/>
          </a:xfrm>
          <a:prstGeom prst="up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Uppåtpil 8"/>
          <p:cNvSpPr/>
          <p:nvPr/>
        </p:nvSpPr>
        <p:spPr>
          <a:xfrm rot="5400000">
            <a:off x="5919233" y="2533464"/>
            <a:ext cx="288032" cy="1368152"/>
          </a:xfrm>
          <a:prstGeom prst="up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285989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Frågor på detta avsnitt?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Nu kommer mer information om kampanjens syfte och tidsram</a:t>
            </a:r>
          </a:p>
          <a:p>
            <a:endParaRPr lang="sv-SE" dirty="0"/>
          </a:p>
          <a:p>
            <a:endParaRPr lang="sv-SE" dirty="0"/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3171342"/>
            <a:ext cx="5819775" cy="657225"/>
          </a:xfrm>
          <a:prstGeom prst="rect">
            <a:avLst/>
          </a:prstGeom>
        </p:spPr>
      </p:pic>
      <p:sp>
        <p:nvSpPr>
          <p:cNvPr id="5" name="textruta 4"/>
          <p:cNvSpPr txBox="1"/>
          <p:nvPr/>
        </p:nvSpPr>
        <p:spPr>
          <a:xfrm>
            <a:off x="2225355" y="2448494"/>
            <a:ext cx="671979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Chat</a:t>
            </a:r>
          </a:p>
        </p:txBody>
      </p:sp>
      <p:sp>
        <p:nvSpPr>
          <p:cNvPr id="6" name="textruta 5"/>
          <p:cNvSpPr txBox="1"/>
          <p:nvPr/>
        </p:nvSpPr>
        <p:spPr>
          <a:xfrm>
            <a:off x="2195736" y="4153644"/>
            <a:ext cx="2121093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Räcka upp handen</a:t>
            </a:r>
          </a:p>
        </p:txBody>
      </p:sp>
      <p:sp>
        <p:nvSpPr>
          <p:cNvPr id="7" name="textruta 6"/>
          <p:cNvSpPr txBox="1"/>
          <p:nvPr/>
        </p:nvSpPr>
        <p:spPr>
          <a:xfrm>
            <a:off x="3629320" y="2448494"/>
            <a:ext cx="368562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Starta/stäng kamera som visar dig</a:t>
            </a:r>
          </a:p>
        </p:txBody>
      </p:sp>
      <p:sp>
        <p:nvSpPr>
          <p:cNvPr id="8" name="textruta 7"/>
          <p:cNvSpPr txBox="1"/>
          <p:nvPr/>
        </p:nvSpPr>
        <p:spPr>
          <a:xfrm>
            <a:off x="4437233" y="4153644"/>
            <a:ext cx="29546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Öppna/stänga din mikrofon</a:t>
            </a:r>
          </a:p>
        </p:txBody>
      </p:sp>
      <p:sp>
        <p:nvSpPr>
          <p:cNvPr id="9" name="Uppåtpil 8"/>
          <p:cNvSpPr/>
          <p:nvPr/>
        </p:nvSpPr>
        <p:spPr>
          <a:xfrm>
            <a:off x="3001407" y="3753642"/>
            <a:ext cx="232929" cy="467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Uppåtpil 9"/>
          <p:cNvSpPr/>
          <p:nvPr/>
        </p:nvSpPr>
        <p:spPr>
          <a:xfrm>
            <a:off x="5067958" y="3733758"/>
            <a:ext cx="232929" cy="467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Nedåtpil 10"/>
          <p:cNvSpPr/>
          <p:nvPr/>
        </p:nvSpPr>
        <p:spPr>
          <a:xfrm>
            <a:off x="2561345" y="2821227"/>
            <a:ext cx="217685" cy="396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Nedåtpil 11"/>
          <p:cNvSpPr/>
          <p:nvPr/>
        </p:nvSpPr>
        <p:spPr>
          <a:xfrm>
            <a:off x="4546302" y="2796428"/>
            <a:ext cx="217685" cy="396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63620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Syftet med kampanjen</a:t>
            </a:r>
          </a:p>
        </p:txBody>
      </p:sp>
      <p:sp>
        <p:nvSpPr>
          <p:cNvPr id="5" name="Platshållare för innehåll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Information om vad som gäller, till alla i området, för att öka kunskap och förståelsen med strandskyddet.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Möjlighet för de som har möjligt olovliga åtgärder att reda ut grunden för dem.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Vi har flera pågående ärenden, baserade på klagomål och inventering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Situationen behöver redas ut för att nya ansökningar om dispens ska få en likvärdig hantering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Tillsynen bidrar till en proaktiv och likvärdig tillsyn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426901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Upplägget på kampanjen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18 maj - Informationsspridning till fastighetsägare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3 juni - Informationsmöte </a:t>
            </a:r>
            <a:r>
              <a:rPr lang="sv-SE" dirty="0" err="1"/>
              <a:t>kl</a:t>
            </a:r>
            <a:r>
              <a:rPr lang="sv-SE" dirty="0"/>
              <a:t> 17-18 på Teams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Sommar - Höst – informationsutbyte och </a:t>
            </a:r>
            <a:r>
              <a:rPr lang="sv-SE" b="1" dirty="0"/>
              <a:t>dispenser i efterhand</a:t>
            </a:r>
            <a:r>
              <a:rPr lang="sv-SE" dirty="0"/>
              <a:t>, fastställande av vilka som kan avföras från listan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2021/2022 vinter – kommunicering av utkast till förelägganden till de som inte sökt eller inte fått dispens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2022 vår – krav på att åtgärda olovliga åtgärder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5488428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Praktik – vad har ni hittat?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Om du behöver information om åtgärden så kan du kontakta </a:t>
            </a:r>
            <a:r>
              <a:rPr lang="sv-SE" dirty="0">
                <a:hlinkClick r:id="rId2"/>
              </a:rPr>
              <a:t>miljokontoret@eskilstuna.se</a:t>
            </a:r>
            <a:r>
              <a:rPr lang="sv-SE" dirty="0"/>
              <a:t> ange fastighetsbeteckning och gärna avvikelsenumret från listan.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Du kan själv jämföra fotot från 2004 och 2020 (heter LM) på kartan </a:t>
            </a:r>
            <a:r>
              <a:rPr lang="sv-SE" dirty="0">
                <a:hlinkClick r:id="rId3"/>
              </a:rPr>
              <a:t>https://karta.eskilstuna.se/webb/</a:t>
            </a:r>
            <a:endParaRPr lang="sv-SE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505562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3" y="185738"/>
            <a:ext cx="6689750" cy="4604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7272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93204"/>
            <a:ext cx="6624736" cy="461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411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1" y="49188"/>
            <a:ext cx="6683757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446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-1"/>
            <a:ext cx="6696744" cy="483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7898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Praktik – vad kan bli resultatet?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Ni visar oss ett underlag som visat att åtgärden var laglig – avförs från listan.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Ni söker dispens i efterhand (hos Bygglovsavdelningen) och får dispens – avförs från listan.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Ni väljer att själva återställa åtgärden.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Underlag som gör den laglig finns inte eller åtgärden får inte dispens i efterhand – vi påbörjar föreläggande om återställande inklusive rimlighetsavvägning.</a:t>
            </a:r>
          </a:p>
        </p:txBody>
      </p:sp>
    </p:spTree>
    <p:extLst>
      <p:ext uri="{BB962C8B-B14F-4D97-AF65-F5344CB8AC3E}">
        <p14:creationId xmlns:p14="http://schemas.microsoft.com/office/powerpoint/2010/main" val="31032420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Praktik – vad är återställning?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Vi gör vår tillsyn med 2004 som basår.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dirty="0"/>
              <a:t>En återställning medför att åtgärder som gjorts backas till hur det ser ut på flygfoto från 2004 (som grund).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sv-SE" dirty="0" err="1"/>
              <a:t>Markduk</a:t>
            </a:r>
            <a:r>
              <a:rPr lang="sv-SE" dirty="0"/>
              <a:t> under sandstrand och strandskoning tas bort.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sv-SE" dirty="0"/>
              <a:t>Sluta klippa gräsmatta (mer än 1 m stig till bryggan)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sv-SE" dirty="0"/>
              <a:t>Staket tas bort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sv-SE" dirty="0"/>
              <a:t>Brygga tas bort eller minskas till tidigare storlek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sv-SE" dirty="0"/>
              <a:t>Byggnad tas bort</a:t>
            </a:r>
          </a:p>
          <a:p>
            <a:pPr lvl="1" indent="0">
              <a:buNone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594751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Frågor på detta avsnitt?</a:t>
            </a:r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3171342"/>
            <a:ext cx="5819775" cy="657225"/>
          </a:xfrm>
          <a:prstGeom prst="rect">
            <a:avLst/>
          </a:prstGeom>
        </p:spPr>
      </p:pic>
      <p:sp>
        <p:nvSpPr>
          <p:cNvPr id="5" name="textruta 4"/>
          <p:cNvSpPr txBox="1"/>
          <p:nvPr/>
        </p:nvSpPr>
        <p:spPr>
          <a:xfrm>
            <a:off x="2225355" y="2448494"/>
            <a:ext cx="671979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Chat</a:t>
            </a:r>
          </a:p>
        </p:txBody>
      </p:sp>
      <p:sp>
        <p:nvSpPr>
          <p:cNvPr id="6" name="textruta 5"/>
          <p:cNvSpPr txBox="1"/>
          <p:nvPr/>
        </p:nvSpPr>
        <p:spPr>
          <a:xfrm>
            <a:off x="2195736" y="4153644"/>
            <a:ext cx="2121093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Räcka upp handen</a:t>
            </a:r>
          </a:p>
        </p:txBody>
      </p:sp>
      <p:sp>
        <p:nvSpPr>
          <p:cNvPr id="7" name="textruta 6"/>
          <p:cNvSpPr txBox="1"/>
          <p:nvPr/>
        </p:nvSpPr>
        <p:spPr>
          <a:xfrm>
            <a:off x="3629320" y="2448494"/>
            <a:ext cx="368562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Starta/stäng kamera som visar dig</a:t>
            </a:r>
          </a:p>
        </p:txBody>
      </p:sp>
      <p:sp>
        <p:nvSpPr>
          <p:cNvPr id="8" name="textruta 7"/>
          <p:cNvSpPr txBox="1"/>
          <p:nvPr/>
        </p:nvSpPr>
        <p:spPr>
          <a:xfrm>
            <a:off x="4437233" y="4153644"/>
            <a:ext cx="295465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/>
              <a:t>Öppna/stänga din mikrofon</a:t>
            </a:r>
          </a:p>
        </p:txBody>
      </p:sp>
      <p:sp>
        <p:nvSpPr>
          <p:cNvPr id="9" name="Uppåtpil 8"/>
          <p:cNvSpPr/>
          <p:nvPr/>
        </p:nvSpPr>
        <p:spPr>
          <a:xfrm>
            <a:off x="3001407" y="3753642"/>
            <a:ext cx="232929" cy="467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Uppåtpil 9"/>
          <p:cNvSpPr/>
          <p:nvPr/>
        </p:nvSpPr>
        <p:spPr>
          <a:xfrm>
            <a:off x="5067958" y="3733758"/>
            <a:ext cx="232929" cy="467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Nedåtpil 10"/>
          <p:cNvSpPr/>
          <p:nvPr/>
        </p:nvSpPr>
        <p:spPr>
          <a:xfrm>
            <a:off x="2561345" y="2821227"/>
            <a:ext cx="217685" cy="396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Nedåtpil 11"/>
          <p:cNvSpPr/>
          <p:nvPr/>
        </p:nvSpPr>
        <p:spPr>
          <a:xfrm>
            <a:off x="4546302" y="2796428"/>
            <a:ext cx="217685" cy="396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65454049"/>
      </p:ext>
    </p:extLst>
  </p:cSld>
  <p:clrMapOvr>
    <a:masterClrMapping/>
  </p:clrMapOvr>
</p:sld>
</file>

<file path=ppt/theme/theme1.xml><?xml version="1.0" encoding="utf-8"?>
<a:theme xmlns:a="http://schemas.openxmlformats.org/drawingml/2006/main" name="GRAFISK PROFIL 2016 PowerPoint mall - Eskilstuna kommun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>
          <a:defRPr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Grön - sid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rofil 2015 - Röd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>
          <a:defRPr dirty="0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Röd - sid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rofil 2015 - Turkos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>
          <a:defRPr dirty="0" smtClean="0"/>
        </a:defPPr>
      </a:lstStyle>
    </a:txDef>
  </a:objectDefaults>
  <a:extraClrSchemeLst/>
</a:theme>
</file>

<file path=ppt/theme/theme6.xml><?xml version="1.0" encoding="utf-8"?>
<a:theme xmlns:a="http://schemas.openxmlformats.org/drawingml/2006/main" name="Turkos - sid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Profil 2015 - Lil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>
          <a:defRPr dirty="0" smtClean="0"/>
        </a:defPPr>
      </a:lstStyle>
    </a:txDef>
  </a:objectDefaults>
  <a:extraClrSchemeLst/>
</a:theme>
</file>

<file path=ppt/theme/theme8.xml><?xml version="1.0" encoding="utf-8"?>
<a:theme xmlns:a="http://schemas.openxmlformats.org/drawingml/2006/main" name="Lila - sid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Profil 2015 - Orange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>
          <a:defRPr dirty="0" smtClean="0"/>
        </a:defPPr>
      </a:lstStyle>
    </a:txDef>
  </a:objectDefaults>
  <a:extraClrSchemeLst/>
</a:theme>
</file>

<file path=ppt/theme/theme10.xml><?xml version="1.0" encoding="utf-8"?>
<a:theme xmlns:a="http://schemas.openxmlformats.org/drawingml/2006/main" name="Orange - sid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Profil 2015 - Ros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>
          <a:defRPr dirty="0" smtClean="0"/>
        </a:defPPr>
      </a:lstStyle>
    </a:txDef>
  </a:objectDefaults>
  <a:extraClrSchemeLst/>
</a:theme>
</file>

<file path=ppt/theme/theme12.xml><?xml version="1.0" encoding="utf-8"?>
<a:theme xmlns:a="http://schemas.openxmlformats.org/drawingml/2006/main" name="Rosa - sid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Profil 2015 - Blå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>
          <a:defRPr dirty="0" smtClean="0"/>
        </a:defPPr>
      </a:lstStyle>
    </a:txDef>
  </a:objectDefaults>
  <a:extraClrSchemeLst/>
</a:theme>
</file>

<file path=ppt/theme/theme14.xml><?xml version="1.0" encoding="utf-8"?>
<a:theme xmlns:a="http://schemas.openxmlformats.org/drawingml/2006/main" name="Blå - sid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Profil 2015 - Gul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>
          <a:defRPr dirty="0" smtClean="0"/>
        </a:defPPr>
      </a:lstStyle>
    </a:txDef>
  </a:objectDefaults>
  <a:extraClrSchemeLst/>
</a:theme>
</file>

<file path=ppt/theme/theme16.xml><?xml version="1.0" encoding="utf-8"?>
<a:theme xmlns:a="http://schemas.openxmlformats.org/drawingml/2006/main" name="Gul - sid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Profil 2015 - Svart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>
          <a:defRPr dirty="0" smtClean="0"/>
        </a:defPPr>
      </a:lstStyle>
    </a:txDef>
  </a:objectDefaults>
  <a:extraClrSchemeLst/>
</a:theme>
</file>

<file path=ppt/theme/theme18.xml><?xml version="1.0" encoding="utf-8"?>
<a:theme xmlns:a="http://schemas.openxmlformats.org/drawingml/2006/main" name="Svart - sida">
  <a:themeElements>
    <a:clrScheme name="Profil 2015">
      <a:dk1>
        <a:sysClr val="windowText" lastClr="000000"/>
      </a:dk1>
      <a:lt1>
        <a:srgbClr val="FFFFFF"/>
      </a:lt1>
      <a:dk2>
        <a:srgbClr val="5AB031"/>
      </a:dk2>
      <a:lt2>
        <a:srgbClr val="FFD500"/>
      </a:lt2>
      <a:accent1>
        <a:srgbClr val="823688"/>
      </a:accent1>
      <a:accent2>
        <a:srgbClr val="00ADB8"/>
      </a:accent2>
      <a:accent3>
        <a:srgbClr val="009DDF"/>
      </a:accent3>
      <a:accent4>
        <a:srgbClr val="EE7203"/>
      </a:accent4>
      <a:accent5>
        <a:srgbClr val="E42313"/>
      </a:accent5>
      <a:accent6>
        <a:srgbClr val="E94287"/>
      </a:accent6>
      <a:hlink>
        <a:srgbClr val="858585"/>
      </a:hlink>
      <a:folHlink>
        <a:srgbClr val="000000"/>
      </a:folHlink>
    </a:clrScheme>
    <a:fontScheme name="Profil 20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C9C1305321B39140974470B1DC690A26" ma:contentTypeVersion="8" ma:contentTypeDescription="Skapa ett nytt dokument." ma:contentTypeScope="" ma:versionID="8ab5203e617d1e022ad303e02d6f273f">
  <xsd:schema xmlns:xsd="http://www.w3.org/2001/XMLSchema" xmlns:xs="http://www.w3.org/2001/XMLSchema" xmlns:p="http://schemas.microsoft.com/office/2006/metadata/properties" xmlns:ns1="http://schemas.microsoft.com/sharepoint/v3" xmlns:ns2="35a31409-e5a0-46a6-a870-0adda681e4ab" xmlns:ns3="cf6c5b86-9fed-4f52-b832-65994d1f0efc" targetNamespace="http://schemas.microsoft.com/office/2006/metadata/properties" ma:root="true" ma:fieldsID="1cdcba3dc5aaedbf60d2c71e9b50f39f" ns1:_="" ns2:_="" ns3:_="">
    <xsd:import namespace="http://schemas.microsoft.com/sharepoint/v3"/>
    <xsd:import namespace="35a31409-e5a0-46a6-a870-0adda681e4ab"/>
    <xsd:import namespace="cf6c5b86-9fed-4f52-b832-65994d1f0ef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1:PublishingStartDate" minOccurs="0"/>
                <xsd:element ref="ns1:PublishingExpirationDate" minOccurs="0"/>
                <xsd:element ref="ns2:e54db0a2a918460c8c2938d2579faefe" minOccurs="0"/>
                <xsd:element ref="ns2:TaxCatchAll" minOccurs="0"/>
                <xsd:element ref="ns3:EK_Status"/>
                <xsd:element ref="ns3:EK_DecisionDate" minOccurs="0"/>
                <xsd:element ref="ns3:EK_DocumentOwn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11" nillable="true" ma:displayName="Schemalagt startdatum" ma:description="Schemalagt startdatum är en webbplatskolumn som skapas via publiceringsfunktionen. Den används för att ange datum och tid för när sidan ska visas för besökare på webbplatsen för första gången." ma:hidden="true" ma:internalName="PublishingStartDate">
      <xsd:simpleType>
        <xsd:restriction base="dms:Unknown"/>
      </xsd:simpleType>
    </xsd:element>
    <xsd:element name="PublishingExpirationDate" ma:index="12" nillable="true" ma:displayName="Schemalagt slutdatum" ma:description="Schemalagt slutdatum är en webbplatskolumn som skapas via publiceringsfunktionen. Den används för att ange datum och tid för när sidan inte längre ska visas för besökare på webbplatsen.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31409-e5a0-46a6-a870-0adda681e4a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kument-ID-värde" ma:description="Värdet för dokument-ID som tilldelats till det här objektet." ma:internalName="_dlc_DocId" ma:readOnly="true">
      <xsd:simpleType>
        <xsd:restriction base="dms:Text"/>
      </xsd:simpleType>
    </xsd:element>
    <xsd:element name="_dlc_DocIdUrl" ma:index="9" nillable="true" ma:displayName="Dokument-ID" ma:description="Permanent länk till det här dokumente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Behåll ID vid tillägg." ma:hidden="true" ma:internalName="_dlc_DocIdPersistId" ma:readOnly="true">
      <xsd:simpleType>
        <xsd:restriction base="dms:Boolean"/>
      </xsd:simpleType>
    </xsd:element>
    <xsd:element name="e54db0a2a918460c8c2938d2579faefe" ma:index="14" nillable="true" ma:taxonomy="true" ma:internalName="e54db0a2a918460c8c2938d2579faefe" ma:taxonomyFieldName="Dokumenttyp" ma:displayName="Dokumenttyp" ma:default="" ma:fieldId="{e54db0a2-a918-460c-8c29-38d2579faefe}" ma:taxonomyMulti="true" ma:sspId="fd870f33-f0ca-4216-b6d0-7843d1681d4e" ma:termSetId="c5495863-492b-4e18-9a75-d82719e5faf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5" nillable="true" ma:displayName="Taxonomy Catch All Column" ma:hidden="true" ma:list="{c253832f-024e-4601-87fa-1acb9d010ad9}" ma:internalName="TaxCatchAll" ma:showField="CatchAllData" ma:web="35a31409-e5a0-46a6-a870-0adda681e4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6c5b86-9fed-4f52-b832-65994d1f0efc" elementFormDefault="qualified">
    <xsd:import namespace="http://schemas.microsoft.com/office/2006/documentManagement/types"/>
    <xsd:import namespace="http://schemas.microsoft.com/office/infopath/2007/PartnerControls"/>
    <xsd:element name="EK_Status" ma:index="16" ma:displayName="Status" ma:default="Utkast" ma:format="RadioButtons" ma:internalName="EK_Status">
      <xsd:simpleType>
        <xsd:restriction base="dms:Choice">
          <xsd:enumeration value="Utkast"/>
          <xsd:enumeration value="Färdigställt"/>
        </xsd:restriction>
      </xsd:simpleType>
    </xsd:element>
    <xsd:element name="EK_DecisionDate" ma:index="17" nillable="true" ma:displayName="Beslutandedatum" ma:format="DateOnly" ma:internalName="EK_DecisionDate">
      <xsd:simpleType>
        <xsd:restriction base="dms:DateTime"/>
      </xsd:simpleType>
    </xsd:element>
    <xsd:element name="EK_DocumentOwner" ma:index="18" nillable="true" ma:displayName="Dokumentägare" ma:SearchPeopleOnly="false" ma:internalName="EK_Document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54db0a2a918460c8c2938d2579faefe xmlns="35a31409-e5a0-46a6-a870-0adda681e4ab">
      <Terms xmlns="http://schemas.microsoft.com/office/infopath/2007/PartnerControls"/>
    </e54db0a2a918460c8c2938d2579faefe>
    <EK_DecisionDate xmlns="cf6c5b86-9fed-4f52-b832-65994d1f0efc" xsi:nil="true"/>
    <EK_Status xmlns="cf6c5b86-9fed-4f52-b832-65994d1f0efc">Utkast</EK_Status>
    <TaxCatchAll xmlns="35a31409-e5a0-46a6-a870-0adda681e4ab"/>
    <PublishingExpirationDate xmlns="http://schemas.microsoft.com/sharepoint/v3" xsi:nil="true"/>
    <PublishingStartDate xmlns="http://schemas.microsoft.com/sharepoint/v3" xsi:nil="true"/>
    <EK_DocumentOwner xmlns="cf6c5b86-9fed-4f52-b832-65994d1f0efc">
      <UserInfo>
        <DisplayName/>
        <AccountId xsi:nil="true"/>
        <AccountType/>
      </UserInfo>
    </EK_DocumentOwner>
    <_dlc_DocId xmlns="35a31409-e5a0-46a6-a870-0adda681e4ab">ETUNA2-4127-32</_dlc_DocId>
    <_dlc_DocIdUrl xmlns="35a31409-e5a0-46a6-a870-0adda681e4ab">
      <Url>https://intranat.eskilstuna.se/stodochtjanster/kommunikation_och_marknadsföring/_layouts/15/DocIdRedir.aspx?ID=ETUNA2-4127-32</Url>
      <Description>ETUNA2-4127-32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?mso-contentType ?>
<customXsn xmlns="http://schemas.microsoft.com/office/2006/metadata/customXsn">
  <xsnLocation/>
  <cached>True</cached>
  <openByDefault>True</openByDefault>
  <xsnScope/>
</customXsn>
</file>

<file path=customXml/itemProps1.xml><?xml version="1.0" encoding="utf-8"?>
<ds:datastoreItem xmlns:ds="http://schemas.openxmlformats.org/officeDocument/2006/customXml" ds:itemID="{9C0678E4-C965-47B9-A196-507760D4DA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35a31409-e5a0-46a6-a870-0adda681e4ab"/>
    <ds:schemaRef ds:uri="cf6c5b86-9fed-4f52-b832-65994d1f0e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A5C1F28-A4EC-47A8-BE30-B757F45930FC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E33A9C77-0B63-4589-9427-72EE55070FA4}">
  <ds:schemaRefs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schemas.openxmlformats.org/package/2006/metadata/core-properties"/>
    <ds:schemaRef ds:uri="cf6c5b86-9fed-4f52-b832-65994d1f0efc"/>
    <ds:schemaRef ds:uri="35a31409-e5a0-46a6-a870-0adda681e4ab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AFECC238-5D05-4E72-B1AE-8B41907CEC17}">
  <ds:schemaRefs>
    <ds:schemaRef ds:uri="http://schemas.microsoft.com/sharepoint/v3/contenttype/forms"/>
  </ds:schemaRefs>
</ds:datastoreItem>
</file>

<file path=customXml/itemProps5.xml><?xml version="1.0" encoding="utf-8"?>
<ds:datastoreItem xmlns:ds="http://schemas.openxmlformats.org/officeDocument/2006/customXml" ds:itemID="{90E0AAD6-113B-4D19-96AC-2D693264FBF3}">
  <ds:schemaRefs>
    <ds:schemaRef ds:uri="http://schemas.microsoft.com/office/2006/metadata/customXs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GRAFISK PROFIL 2016 PowerPoint mall - Eskilstuna kommun</Template>
  <TotalTime>1062</TotalTime>
  <Words>952</Words>
  <Application>Microsoft Office PowerPoint</Application>
  <PresentationFormat>Bildspel på skärmen (16:10)</PresentationFormat>
  <Paragraphs>129</Paragraphs>
  <Slides>25</Slides>
  <Notes>3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18</vt:i4>
      </vt:variant>
      <vt:variant>
        <vt:lpstr>Bildrubriker</vt:lpstr>
      </vt:variant>
      <vt:variant>
        <vt:i4>25</vt:i4>
      </vt:variant>
    </vt:vector>
  </HeadingPairs>
  <TitlesOfParts>
    <vt:vector size="46" baseType="lpstr">
      <vt:lpstr>Arial</vt:lpstr>
      <vt:lpstr>Calibri</vt:lpstr>
      <vt:lpstr>Wingdings</vt:lpstr>
      <vt:lpstr>GRAFISK PROFIL 2016 PowerPoint mall - Eskilstuna kommun</vt:lpstr>
      <vt:lpstr>Grön - sida</vt:lpstr>
      <vt:lpstr>Profil 2015 - Röd</vt:lpstr>
      <vt:lpstr>Röd - sida</vt:lpstr>
      <vt:lpstr>Profil 2015 - Turkos</vt:lpstr>
      <vt:lpstr>Turkos - sida</vt:lpstr>
      <vt:lpstr>Profil 2015 - Lila</vt:lpstr>
      <vt:lpstr>Lila - sida</vt:lpstr>
      <vt:lpstr>Profil 2015 - Orange</vt:lpstr>
      <vt:lpstr>Orange - sida</vt:lpstr>
      <vt:lpstr>Profil 2015 - Rosa</vt:lpstr>
      <vt:lpstr>Rosa - sida</vt:lpstr>
      <vt:lpstr>Profil 2015 - Blå</vt:lpstr>
      <vt:lpstr>Blå - sida</vt:lpstr>
      <vt:lpstr>Profil 2015 - Gul</vt:lpstr>
      <vt:lpstr>Gul - sida</vt:lpstr>
      <vt:lpstr>Profil 2015 - Svart</vt:lpstr>
      <vt:lpstr>Svart - sida</vt:lpstr>
      <vt:lpstr>PowerPoint-presentation</vt:lpstr>
      <vt:lpstr>Mötesregler</vt:lpstr>
      <vt:lpstr>Mötesregler</vt:lpstr>
      <vt:lpstr>Strandskydd</vt:lpstr>
      <vt:lpstr>PowerPoint-presentation</vt:lpstr>
      <vt:lpstr>Vad som är förbjudet inom strandskydd</vt:lpstr>
      <vt:lpstr>Dispens</vt:lpstr>
      <vt:lpstr>Vattenverksamhet</vt:lpstr>
      <vt:lpstr>Tillsyn</vt:lpstr>
      <vt:lpstr>Frågor på detta avsnitt?</vt:lpstr>
      <vt:lpstr>Mälarbaden</vt:lpstr>
      <vt:lpstr>Dagens problematik</vt:lpstr>
      <vt:lpstr>PowerPoint-presentation</vt:lpstr>
      <vt:lpstr>PowerPoint-presentation</vt:lpstr>
      <vt:lpstr>Frågor på detta avsnitt?</vt:lpstr>
      <vt:lpstr>Syftet med kampanjen</vt:lpstr>
      <vt:lpstr>Upplägget på kampanjen</vt:lpstr>
      <vt:lpstr>Praktik – vad har ni hittat?</vt:lpstr>
      <vt:lpstr>PowerPoint-presentation</vt:lpstr>
      <vt:lpstr>PowerPoint-presentation</vt:lpstr>
      <vt:lpstr>PowerPoint-presentation</vt:lpstr>
      <vt:lpstr>PowerPoint-presentation</vt:lpstr>
      <vt:lpstr>Praktik – vad kan bli resultatet?</vt:lpstr>
      <vt:lpstr>Praktik – vad är återställning?</vt:lpstr>
      <vt:lpstr>Frågor på detta avsnitt?</vt:lpstr>
    </vt:vector>
  </TitlesOfParts>
  <Company>Eskilstuna kommun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Lisbet Skärstam</dc:creator>
  <cp:lastModifiedBy>Katarina A</cp:lastModifiedBy>
  <cp:revision>73</cp:revision>
  <dcterms:created xsi:type="dcterms:W3CDTF">2016-01-21T10:44:14Z</dcterms:created>
  <dcterms:modified xsi:type="dcterms:W3CDTF">2021-06-03T17:41:15Z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0x010100C9C1305321B39140974470B1DC690A26</vt:lpwstr>
  </property>
  <property fmtid="{D5CDD505-2E9C-101B-9397-08002B2CF9AE}" pid="3" name="_dlc_DocIdItemGuid">
    <vt:lpwstr>67fe1d07-7cff-416d-9c1d-508f4abccae2</vt:lpwstr>
  </property>
</Properties>
</file>